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54"/>
  </p:notesMasterIdLst>
  <p:handoutMasterIdLst>
    <p:handoutMasterId r:id="rId55"/>
  </p:handoutMasterIdLst>
  <p:sldIdLst>
    <p:sldId id="1034" r:id="rId2"/>
    <p:sldId id="1032" r:id="rId3"/>
    <p:sldId id="1035" r:id="rId4"/>
    <p:sldId id="1038" r:id="rId5"/>
    <p:sldId id="1033" r:id="rId6"/>
    <p:sldId id="1073" r:id="rId7"/>
    <p:sldId id="1074" r:id="rId8"/>
    <p:sldId id="1075" r:id="rId9"/>
    <p:sldId id="1076" r:id="rId10"/>
    <p:sldId id="1077" r:id="rId11"/>
    <p:sldId id="1079" r:id="rId12"/>
    <p:sldId id="1080" r:id="rId13"/>
    <p:sldId id="1081" r:id="rId14"/>
    <p:sldId id="1082" r:id="rId15"/>
    <p:sldId id="1083" r:id="rId16"/>
    <p:sldId id="1084" r:id="rId17"/>
    <p:sldId id="1085" r:id="rId18"/>
    <p:sldId id="1086" r:id="rId19"/>
    <p:sldId id="1092" r:id="rId20"/>
    <p:sldId id="1093" r:id="rId21"/>
    <p:sldId id="1094" r:id="rId22"/>
    <p:sldId id="1095" r:id="rId23"/>
    <p:sldId id="1096" r:id="rId24"/>
    <p:sldId id="1097" r:id="rId25"/>
    <p:sldId id="1042" r:id="rId26"/>
    <p:sldId id="1040" r:id="rId27"/>
    <p:sldId id="1045" r:id="rId28"/>
    <p:sldId id="1098" r:id="rId29"/>
    <p:sldId id="1046" r:id="rId30"/>
    <p:sldId id="1047" r:id="rId31"/>
    <p:sldId id="1049" r:id="rId32"/>
    <p:sldId id="1050" r:id="rId33"/>
    <p:sldId id="1051" r:id="rId34"/>
    <p:sldId id="1057" r:id="rId35"/>
    <p:sldId id="1062" r:id="rId36"/>
    <p:sldId id="1059" r:id="rId37"/>
    <p:sldId id="1060" r:id="rId38"/>
    <p:sldId id="1061" r:id="rId39"/>
    <p:sldId id="1063" r:id="rId40"/>
    <p:sldId id="1064" r:id="rId41"/>
    <p:sldId id="1065" r:id="rId42"/>
    <p:sldId id="1066" r:id="rId43"/>
    <p:sldId id="1058" r:id="rId44"/>
    <p:sldId id="1067" r:id="rId45"/>
    <p:sldId id="1068" r:id="rId46"/>
    <p:sldId id="1069" r:id="rId47"/>
    <p:sldId id="1070" r:id="rId48"/>
    <p:sldId id="1071" r:id="rId49"/>
    <p:sldId id="1072" r:id="rId50"/>
    <p:sldId id="1022" r:id="rId51"/>
    <p:sldId id="1052" r:id="rId52"/>
    <p:sldId id="950"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C64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43969"/>
    <p:restoredTop sz="93458"/>
  </p:normalViewPr>
  <p:slideViewPr>
    <p:cSldViewPr snapToGrid="0" snapToObjects="1">
      <p:cViewPr>
        <p:scale>
          <a:sx n="93" d="100"/>
          <a:sy n="93" d="100"/>
        </p:scale>
        <p:origin x="-288" y="-904"/>
      </p:cViewPr>
      <p:guideLst/>
    </p:cSldViewPr>
  </p:slideViewPr>
  <p:notesTextViewPr>
    <p:cViewPr>
      <p:scale>
        <a:sx n="1" d="1"/>
        <a:sy n="1" d="1"/>
      </p:scale>
      <p:origin x="0" y="0"/>
    </p:cViewPr>
  </p:notesTextViewPr>
  <p:sorterViewPr>
    <p:cViewPr>
      <p:scale>
        <a:sx n="140" d="100"/>
        <a:sy n="140" d="100"/>
      </p:scale>
      <p:origin x="0" y="0"/>
    </p:cViewPr>
  </p:sorterViewPr>
  <p:notesViewPr>
    <p:cSldViewPr snapToGrid="0" snapToObjects="1">
      <p:cViewPr varScale="1">
        <p:scale>
          <a:sx n="54" d="100"/>
          <a:sy n="54" d="100"/>
        </p:scale>
        <p:origin x="1968"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145BF7F7-48FC-834D-838A-ACE4DA1DD5F1}" type="presOf" srcId="{62728B36-285D-1041-8245-6EF312590895}" destId="{BAB21BB3-A0F9-B840-9715-1FC76155B0B8}"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757C55FA-5F31-5E4D-A3AD-679F053D5FD3}" srcId="{83844E56-9B84-1F4C-96F3-9E6AED045B69}" destId="{2D113853-31D9-F64D-BA31-772C5BED6AAC}" srcOrd="2" destOrd="0" parTransId="{95300E27-42E9-054B-ABD5-D7800A91EB51}" sibTransId="{332FBC84-523D-C941-9275-D9ABE95D904D}"/>
    <dgm:cxn modelId="{B8753E82-7C16-324B-9D0B-E681DCA1E31C}" type="presOf" srcId="{C85933CD-E604-D64F-8627-A0B9CE3C3497}" destId="{8003497E-EE36-774C-935C-D3CA34D3025F}" srcOrd="0" destOrd="0" presId="urn:microsoft.com/office/officeart/2009/layout/CircleArrowProcess"/>
    <dgm:cxn modelId="{7C7DE365-43F6-0848-9FA0-D60775CA9BD6}" type="presOf" srcId="{83844E56-9B84-1F4C-96F3-9E6AED045B69}" destId="{FC40E305-E0DF-C244-8548-A4A2C9105ABA}" srcOrd="0" destOrd="0" presId="urn:microsoft.com/office/officeart/2009/layout/CircleArrowProcess"/>
    <dgm:cxn modelId="{8B0E8A84-376E-FA4E-A8BE-84A04CCF7D29}" type="presOf" srcId="{2D113853-31D9-F64D-BA31-772C5BED6AAC}" destId="{514E6B65-CDE9-034E-9F21-0E51BCCCAB80}" srcOrd="0" destOrd="0" presId="urn:microsoft.com/office/officeart/2009/layout/CircleArrowProcess"/>
    <dgm:cxn modelId="{2A816BE5-E692-814C-B31D-9310CDE701A3}" type="presParOf" srcId="{FC40E305-E0DF-C244-8548-A4A2C9105ABA}" destId="{25429000-11BF-5949-B877-FA064F85D68A}" srcOrd="0" destOrd="0" presId="urn:microsoft.com/office/officeart/2009/layout/CircleArrowProcess"/>
    <dgm:cxn modelId="{DDEFDB8E-F699-DF40-8F97-8ACFCBC3D7E0}" type="presParOf" srcId="{25429000-11BF-5949-B877-FA064F85D68A}" destId="{F003F09D-0DD9-464D-B63C-6ADC8A4410B3}" srcOrd="0" destOrd="0" presId="urn:microsoft.com/office/officeart/2009/layout/CircleArrowProcess"/>
    <dgm:cxn modelId="{D0FDD01F-0F5B-CA45-8EA6-104AD75DF511}" type="presParOf" srcId="{FC40E305-E0DF-C244-8548-A4A2C9105ABA}" destId="{BAB21BB3-A0F9-B840-9715-1FC76155B0B8}" srcOrd="1" destOrd="0" presId="urn:microsoft.com/office/officeart/2009/layout/CircleArrowProcess"/>
    <dgm:cxn modelId="{AA7B98CE-304A-594B-86CF-C9BE00F0D9F2}" type="presParOf" srcId="{FC40E305-E0DF-C244-8548-A4A2C9105ABA}" destId="{52557BCD-7463-5444-8B0E-9D76B4130D1E}" srcOrd="2" destOrd="0" presId="urn:microsoft.com/office/officeart/2009/layout/CircleArrowProcess"/>
    <dgm:cxn modelId="{DB85898B-D9F0-2D49-A97F-AE588579F4D0}" type="presParOf" srcId="{52557BCD-7463-5444-8B0E-9D76B4130D1E}" destId="{1E86620D-846F-6741-A45E-18D834F1DF08}" srcOrd="0" destOrd="0" presId="urn:microsoft.com/office/officeart/2009/layout/CircleArrowProcess"/>
    <dgm:cxn modelId="{429AD65F-0BC2-414D-9815-B407652814F3}" type="presParOf" srcId="{FC40E305-E0DF-C244-8548-A4A2C9105ABA}" destId="{8003497E-EE36-774C-935C-D3CA34D3025F}" srcOrd="3" destOrd="0" presId="urn:microsoft.com/office/officeart/2009/layout/CircleArrowProcess"/>
    <dgm:cxn modelId="{3CC3C4D2-E779-3540-9BD7-344FCCA5305F}" type="presParOf" srcId="{FC40E305-E0DF-C244-8548-A4A2C9105ABA}" destId="{40A59447-4FE0-A645-B08E-131F78D3659D}" srcOrd="4" destOrd="0" presId="urn:microsoft.com/office/officeart/2009/layout/CircleArrowProcess"/>
    <dgm:cxn modelId="{51DEF8B7-FDC6-8440-85BE-0FA80911B751}" type="presParOf" srcId="{40A59447-4FE0-A645-B08E-131F78D3659D}" destId="{657DC6E9-F4D5-DC4A-A75B-7281836DEFFA}" srcOrd="0" destOrd="0" presId="urn:microsoft.com/office/officeart/2009/layout/CircleArrowProcess"/>
    <dgm:cxn modelId="{2019582F-D8DA-A04E-AEE2-B40214B5C235}"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ACC816-F18C-F846-BDD3-DCAC34742BA0}" type="datetimeFigureOut">
              <a:rPr lang="en-US" smtClean="0"/>
              <a:t>11/4/16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18073A-AE13-8D45-8B7F-57E6A1B52E72}" type="slidenum">
              <a:rPr lang="en-US" smtClean="0"/>
              <a:t>‹#›</a:t>
            </a:fld>
            <a:endParaRPr lang="en-US"/>
          </a:p>
        </p:txBody>
      </p:sp>
    </p:spTree>
    <p:extLst>
      <p:ext uri="{BB962C8B-B14F-4D97-AF65-F5344CB8AC3E}">
        <p14:creationId xmlns:p14="http://schemas.microsoft.com/office/powerpoint/2010/main" val="1944324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11/4/16</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dirty="0"/>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a:t>
            </a:fld>
            <a:endParaRPr lang="en-US" dirty="0"/>
          </a:p>
        </p:txBody>
      </p:sp>
    </p:spTree>
    <p:extLst>
      <p:ext uri="{BB962C8B-B14F-4D97-AF65-F5344CB8AC3E}">
        <p14:creationId xmlns:p14="http://schemas.microsoft.com/office/powerpoint/2010/main" val="1600407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08BA382A-F27A-B044-A81D-ED339FCAD522}" type="slidenum">
              <a:rPr lang="en-US">
                <a:latin typeface="Arial" pitchFamily="-103" charset="0"/>
                <a:ea typeface="ＭＳ Ｐゴシック" pitchFamily="-103" charset="-128"/>
                <a:cs typeface="ＭＳ Ｐゴシック" pitchFamily="-103" charset="-128"/>
              </a:rPr>
              <a:pPr/>
              <a:t>10</a:t>
            </a:fld>
            <a:endParaRPr lang="en-US">
              <a:latin typeface="Arial" pitchFamily="-103" charset="0"/>
              <a:ea typeface="ＭＳ Ｐゴシック" pitchFamily="-103" charset="-128"/>
              <a:cs typeface="ＭＳ Ｐゴシック" pitchFamily="-103" charset="-128"/>
            </a:endParaRPr>
          </a:p>
        </p:txBody>
      </p:sp>
      <p:sp>
        <p:nvSpPr>
          <p:cNvPr id="120835" name="Rectangle 2"/>
          <p:cNvSpPr>
            <a:spLocks noGrp="1" noRot="1" noChangeAspect="1" noChangeArrowheads="1"/>
          </p:cNvSpPr>
          <p:nvPr>
            <p:ph type="sldImg"/>
          </p:nvPr>
        </p:nvSpPr>
        <p:spPr>
          <a:solidFill>
            <a:srgbClr val="FFFFFF"/>
          </a:solidFill>
          <a:ln/>
        </p:spPr>
      </p:sp>
      <p:sp>
        <p:nvSpPr>
          <p:cNvPr id="120836"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03" charset="0"/>
                <a:ea typeface="ＭＳ Ｐゴシック" pitchFamily="-103" charset="-128"/>
                <a:cs typeface="ＭＳ Ｐゴシック" pitchFamily="-103" charset="-128"/>
              </a:rPr>
              <a:t>Could also write texts/ postcards from one character to another, could write an interview with the author that brought in actual detais- the inteview would teach</a:t>
            </a:r>
          </a:p>
        </p:txBody>
      </p:sp>
    </p:spTree>
    <p:extLst>
      <p:ext uri="{BB962C8B-B14F-4D97-AF65-F5344CB8AC3E}">
        <p14:creationId xmlns:p14="http://schemas.microsoft.com/office/powerpoint/2010/main" val="1956173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54F3C556-81E8-F64D-8772-41F85B9F9690}" type="slidenum">
              <a:rPr lang="en-US">
                <a:latin typeface="Arial" pitchFamily="-112" charset="0"/>
                <a:ea typeface="ＭＳ Ｐゴシック" pitchFamily="-112" charset="-128"/>
                <a:cs typeface="ＭＳ Ｐゴシック" pitchFamily="-112" charset="-128"/>
              </a:rPr>
              <a:pPr/>
              <a:t>11</a:t>
            </a:fld>
            <a:endParaRPr lang="en-US">
              <a:latin typeface="Arial" pitchFamily="-112" charset="0"/>
              <a:ea typeface="ＭＳ Ｐゴシック" pitchFamily="-112" charset="-128"/>
              <a:cs typeface="ＭＳ Ｐゴシック" pitchFamily="-112" charset="-128"/>
            </a:endParaRPr>
          </a:p>
        </p:txBody>
      </p:sp>
      <p:sp>
        <p:nvSpPr>
          <p:cNvPr id="223235" name="Rectangle 2"/>
          <p:cNvSpPr>
            <a:spLocks noGrp="1" noRot="1" noChangeAspect="1" noChangeArrowheads="1"/>
          </p:cNvSpPr>
          <p:nvPr>
            <p:ph type="sldImg"/>
          </p:nvPr>
        </p:nvSpPr>
        <p:spPr>
          <a:solidFill>
            <a:srgbClr val="FFFFFF"/>
          </a:solidFill>
          <a:ln/>
        </p:spPr>
      </p:sp>
      <p:sp>
        <p:nvSpPr>
          <p:cNvPr id="22323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462343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12</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12" charset="0"/>
                <a:ea typeface="ＭＳ Ｐゴシック" pitchFamily="-112" charset="-128"/>
                <a:cs typeface="ＭＳ Ｐゴシック" pitchFamily="-112" charset="-128"/>
              </a:rPr>
              <a:t>Rewrite as one sentence</a:t>
            </a:r>
          </a:p>
          <a:p>
            <a:r>
              <a:rPr lang="en-US">
                <a:latin typeface="Arial" pitchFamily="-112" charset="0"/>
                <a:ea typeface="ＭＳ Ｐゴシック" pitchFamily="-112" charset="-128"/>
                <a:cs typeface="ＭＳ Ｐゴシック" pitchFamily="-112" charset="-128"/>
              </a:rPr>
              <a:t>When it’s sunny and hot in the summer I love to go to the beach so my friend and I can swim and play volleyball.</a:t>
            </a:r>
          </a:p>
          <a:p>
            <a:r>
              <a:rPr lang="en-US">
                <a:latin typeface="Arial" pitchFamily="-112" charset="0"/>
                <a:ea typeface="ＭＳ Ｐゴシック" pitchFamily="-112" charset="-128"/>
                <a:cs typeface="ＭＳ Ｐゴシック" pitchFamily="-112" charset="-128"/>
              </a:rPr>
              <a:t>Must have a minimum of 25 words. </a:t>
            </a:r>
          </a:p>
        </p:txBody>
      </p:sp>
    </p:spTree>
    <p:extLst>
      <p:ext uri="{BB962C8B-B14F-4D97-AF65-F5344CB8AC3E}">
        <p14:creationId xmlns:p14="http://schemas.microsoft.com/office/powerpoint/2010/main" val="1380218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DFD4CD4F-C6BE-7A43-8D8A-64F6F5F05354}" type="slidenum">
              <a:rPr lang="en-US">
                <a:latin typeface="Arial" pitchFamily="-112" charset="0"/>
                <a:ea typeface="ＭＳ Ｐゴシック" pitchFamily="-112" charset="-128"/>
                <a:cs typeface="ＭＳ Ｐゴシック" pitchFamily="-112" charset="-128"/>
              </a:rPr>
              <a:pPr/>
              <a:t>13</a:t>
            </a:fld>
            <a:endParaRPr lang="en-US">
              <a:latin typeface="Arial" pitchFamily="-112" charset="0"/>
              <a:ea typeface="ＭＳ Ｐゴシック" pitchFamily="-112" charset="-128"/>
              <a:cs typeface="ＭＳ Ｐゴシック" pitchFamily="-112" charset="-128"/>
            </a:endParaRPr>
          </a:p>
        </p:txBody>
      </p:sp>
      <p:sp>
        <p:nvSpPr>
          <p:cNvPr id="227331" name="Rectangle 2"/>
          <p:cNvSpPr>
            <a:spLocks noGrp="1" noRot="1" noChangeAspect="1" noChangeArrowheads="1"/>
          </p:cNvSpPr>
          <p:nvPr>
            <p:ph type="sldImg"/>
          </p:nvPr>
        </p:nvSpPr>
        <p:spPr>
          <a:solidFill>
            <a:srgbClr val="FFFFFF"/>
          </a:solidFill>
          <a:ln/>
        </p:spPr>
      </p:sp>
      <p:sp>
        <p:nvSpPr>
          <p:cNvPr id="22733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781680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C502F97B-B948-C343-800D-6C0104C4BDCE}" type="slidenum">
              <a:rPr lang="en-US">
                <a:latin typeface="Arial" pitchFamily="-112" charset="0"/>
                <a:ea typeface="ＭＳ Ｐゴシック" pitchFamily="-112" charset="-128"/>
                <a:cs typeface="ＭＳ Ｐゴシック" pitchFamily="-112" charset="-128"/>
              </a:rPr>
              <a:pPr/>
              <a:t>14</a:t>
            </a:fld>
            <a:endParaRPr lang="en-US">
              <a:latin typeface="Arial" pitchFamily="-112" charset="0"/>
              <a:ea typeface="ＭＳ Ｐゴシック" pitchFamily="-112" charset="-128"/>
              <a:cs typeface="ＭＳ Ｐゴシック" pitchFamily="-112" charset="-128"/>
            </a:endParaRPr>
          </a:p>
        </p:txBody>
      </p:sp>
      <p:sp>
        <p:nvSpPr>
          <p:cNvPr id="229379" name="Rectangle 2"/>
          <p:cNvSpPr>
            <a:spLocks noGrp="1" noRot="1" noChangeAspect="1" noChangeArrowheads="1"/>
          </p:cNvSpPr>
          <p:nvPr>
            <p:ph type="sldImg"/>
          </p:nvPr>
        </p:nvSpPr>
        <p:spPr>
          <a:solidFill>
            <a:srgbClr val="FFFFFF"/>
          </a:solidFill>
          <a:ln/>
        </p:spPr>
      </p:sp>
      <p:sp>
        <p:nvSpPr>
          <p:cNvPr id="2293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946994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4B2B74A2-2D30-0C4A-8F36-DC907522999E}" type="slidenum">
              <a:rPr lang="en-US">
                <a:latin typeface="Arial" pitchFamily="-112" charset="0"/>
                <a:ea typeface="ＭＳ Ｐゴシック" pitchFamily="-112" charset="-128"/>
                <a:cs typeface="ＭＳ Ｐゴシック" pitchFamily="-112" charset="-128"/>
              </a:rPr>
              <a:pPr/>
              <a:t>15</a:t>
            </a:fld>
            <a:endParaRPr lang="en-US">
              <a:latin typeface="Arial" pitchFamily="-112" charset="0"/>
              <a:ea typeface="ＭＳ Ｐゴシック" pitchFamily="-112" charset="-128"/>
              <a:cs typeface="ＭＳ Ｐゴシック" pitchFamily="-112" charset="-128"/>
            </a:endParaRPr>
          </a:p>
        </p:txBody>
      </p:sp>
      <p:sp>
        <p:nvSpPr>
          <p:cNvPr id="231427" name="Rectangle 2"/>
          <p:cNvSpPr>
            <a:spLocks noGrp="1" noRot="1" noChangeAspect="1" noChangeArrowheads="1"/>
          </p:cNvSpPr>
          <p:nvPr>
            <p:ph type="sldImg"/>
          </p:nvPr>
        </p:nvSpPr>
        <p:spPr>
          <a:solidFill>
            <a:srgbClr val="FFFFFF"/>
          </a:solidFill>
          <a:ln/>
        </p:spPr>
      </p:sp>
      <p:sp>
        <p:nvSpPr>
          <p:cNvPr id="23142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722279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01BFE73A-25BE-614A-B95C-38D3742B4F5A}" type="slidenum">
              <a:rPr lang="en-US">
                <a:latin typeface="Arial" pitchFamily="-112" charset="0"/>
                <a:ea typeface="ＭＳ Ｐゴシック" pitchFamily="-112" charset="-128"/>
                <a:cs typeface="ＭＳ Ｐゴシック" pitchFamily="-112" charset="-128"/>
              </a:rPr>
              <a:pPr/>
              <a:t>16</a:t>
            </a:fld>
            <a:endParaRPr lang="en-US">
              <a:latin typeface="Arial" pitchFamily="-112" charset="0"/>
              <a:ea typeface="ＭＳ Ｐゴシック" pitchFamily="-112" charset="-128"/>
              <a:cs typeface="ＭＳ Ｐゴシック" pitchFamily="-112" charset="-128"/>
            </a:endParaRPr>
          </a:p>
        </p:txBody>
      </p:sp>
      <p:sp>
        <p:nvSpPr>
          <p:cNvPr id="233475" name="Rectangle 2"/>
          <p:cNvSpPr>
            <a:spLocks noGrp="1" noRot="1" noChangeAspect="1" noChangeArrowheads="1"/>
          </p:cNvSpPr>
          <p:nvPr>
            <p:ph type="sldImg"/>
          </p:nvPr>
        </p:nvSpPr>
        <p:spPr>
          <a:solidFill>
            <a:srgbClr val="FFFFFF"/>
          </a:solidFill>
          <a:ln/>
        </p:spPr>
      </p:sp>
      <p:sp>
        <p:nvSpPr>
          <p:cNvPr id="23347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345695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3AE8E25B-D9B2-D549-B561-06F24E0EDDB3}" type="slidenum">
              <a:rPr lang="en-US">
                <a:latin typeface="Arial" pitchFamily="-103" charset="0"/>
                <a:ea typeface="ＭＳ Ｐゴシック" pitchFamily="-103" charset="-128"/>
                <a:cs typeface="ＭＳ Ｐゴシック" pitchFamily="-103" charset="-128"/>
              </a:rPr>
              <a:pPr/>
              <a:t>18</a:t>
            </a:fld>
            <a:endParaRPr lang="en-US">
              <a:latin typeface="Arial" pitchFamily="-103" charset="0"/>
              <a:ea typeface="ＭＳ Ｐゴシック" pitchFamily="-103" charset="-128"/>
              <a:cs typeface="ＭＳ Ｐゴシック" pitchFamily="-103" charset="-128"/>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1453420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6EC1A6F5-0DDF-D348-BFDC-62E80BA2C6C4}" type="slidenum">
              <a:rPr lang="en-US">
                <a:latin typeface="Arial" pitchFamily="-103" charset="0"/>
                <a:ea typeface="ＭＳ Ｐゴシック" pitchFamily="-103" charset="-128"/>
                <a:cs typeface="ＭＳ Ｐゴシック" pitchFamily="-103" charset="-128"/>
              </a:rPr>
              <a:pPr/>
              <a:t>21</a:t>
            </a:fld>
            <a:endParaRPr lang="en-US">
              <a:latin typeface="Arial" pitchFamily="-103" charset="0"/>
              <a:ea typeface="ＭＳ Ｐゴシック" pitchFamily="-103" charset="-128"/>
              <a:cs typeface="ＭＳ Ｐゴシック" pitchFamily="-103" charset="-128"/>
            </a:endParaRPr>
          </a:p>
        </p:txBody>
      </p:sp>
      <p:sp>
        <p:nvSpPr>
          <p:cNvPr id="158723" name="Rectangle 2"/>
          <p:cNvSpPr>
            <a:spLocks noGrp="1" noRot="1" noChangeAspect="1" noChangeArrowheads="1"/>
          </p:cNvSpPr>
          <p:nvPr>
            <p:ph type="sldImg"/>
          </p:nvPr>
        </p:nvSpPr>
        <p:spPr>
          <a:solidFill>
            <a:srgbClr val="FFFFFF"/>
          </a:solidFill>
          <a:ln/>
        </p:spPr>
      </p:sp>
      <p:sp>
        <p:nvSpPr>
          <p:cNvPr id="15872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800653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9D52917A-8FC9-3940-9A4C-954D74B9BCD0}" type="slidenum">
              <a:rPr lang="en-US">
                <a:latin typeface="Arial" pitchFamily="-103" charset="0"/>
                <a:ea typeface="ＭＳ Ｐゴシック" pitchFamily="-103" charset="-128"/>
                <a:cs typeface="ＭＳ Ｐゴシック" pitchFamily="-103" charset="-128"/>
              </a:rPr>
              <a:pPr/>
              <a:t>23</a:t>
            </a:fld>
            <a:endParaRPr lang="en-US">
              <a:latin typeface="Arial" pitchFamily="-103" charset="0"/>
              <a:ea typeface="ＭＳ Ｐゴシック" pitchFamily="-103" charset="-128"/>
              <a:cs typeface="ＭＳ Ｐゴシック" pitchFamily="-103" charset="-128"/>
            </a:endParaRPr>
          </a:p>
        </p:txBody>
      </p:sp>
      <p:sp>
        <p:nvSpPr>
          <p:cNvPr id="161795" name="Rectangle 2"/>
          <p:cNvSpPr>
            <a:spLocks noGrp="1" noRot="1" noChangeAspect="1" noChangeArrowheads="1"/>
          </p:cNvSpPr>
          <p:nvPr>
            <p:ph type="sldImg"/>
          </p:nvPr>
        </p:nvSpPr>
        <p:spPr>
          <a:solidFill>
            <a:srgbClr val="FFFFFF"/>
          </a:solidFill>
          <a:ln/>
        </p:spPr>
      </p:sp>
      <p:sp>
        <p:nvSpPr>
          <p:cNvPr id="16179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63559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a:t>
            </a:fld>
            <a:endParaRPr lang="uk-UA"/>
          </a:p>
        </p:txBody>
      </p:sp>
    </p:spTree>
    <p:extLst>
      <p:ext uri="{BB962C8B-B14F-4D97-AF65-F5344CB8AC3E}">
        <p14:creationId xmlns:p14="http://schemas.microsoft.com/office/powerpoint/2010/main" val="973209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4297BF27-E383-9A49-A944-12E9DE907DA8}" type="slidenum">
              <a:rPr lang="en-US">
                <a:latin typeface="Arial" pitchFamily="-103" charset="0"/>
                <a:ea typeface="ＭＳ Ｐゴシック" pitchFamily="-103" charset="-128"/>
                <a:cs typeface="ＭＳ Ｐゴシック" pitchFamily="-103" charset="-128"/>
              </a:rPr>
              <a:pPr/>
              <a:t>24</a:t>
            </a:fld>
            <a:endParaRPr lang="en-US">
              <a:latin typeface="Arial" pitchFamily="-103" charset="0"/>
              <a:ea typeface="ＭＳ Ｐゴシック" pitchFamily="-103" charset="-128"/>
              <a:cs typeface="ＭＳ Ｐゴシック" pitchFamily="-103" charset="-128"/>
            </a:endParaRPr>
          </a:p>
        </p:txBody>
      </p:sp>
      <p:sp>
        <p:nvSpPr>
          <p:cNvPr id="163843" name="Rectangle 2"/>
          <p:cNvSpPr>
            <a:spLocks noGrp="1" noRot="1" noChangeAspect="1" noChangeArrowheads="1"/>
          </p:cNvSpPr>
          <p:nvPr>
            <p:ph type="sldImg"/>
          </p:nvPr>
        </p:nvSpPr>
        <p:spPr>
          <a:solidFill>
            <a:srgbClr val="FFFFFF"/>
          </a:solidFill>
          <a:ln/>
        </p:spPr>
      </p:sp>
      <p:sp>
        <p:nvSpPr>
          <p:cNvPr id="16384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3730811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A903DF08-D3EB-4542-95A8-A53E034EF30D}" type="slidenum">
              <a:rPr lang="en-US">
                <a:latin typeface="Arial" pitchFamily="-107" charset="0"/>
                <a:ea typeface="ＭＳ Ｐゴシック" pitchFamily="-107" charset="-128"/>
                <a:cs typeface="ＭＳ Ｐゴシック" pitchFamily="-107" charset="-128"/>
              </a:rPr>
              <a:pPr/>
              <a:t>32</a:t>
            </a:fld>
            <a:endParaRPr lang="en-US">
              <a:latin typeface="Arial" pitchFamily="-107" charset="0"/>
              <a:ea typeface="ＭＳ Ｐゴシック" pitchFamily="-107" charset="-128"/>
              <a:cs typeface="ＭＳ Ｐゴシック" pitchFamily="-107" charset="-128"/>
            </a:endParaRPr>
          </a:p>
        </p:txBody>
      </p:sp>
      <p:sp>
        <p:nvSpPr>
          <p:cNvPr id="234499" name="Rectangle 2"/>
          <p:cNvSpPr>
            <a:spLocks noGrp="1" noRot="1" noChangeAspect="1" noChangeArrowheads="1"/>
          </p:cNvSpPr>
          <p:nvPr>
            <p:ph type="sldImg"/>
          </p:nvPr>
        </p:nvSpPr>
        <p:spPr>
          <a:solidFill>
            <a:srgbClr val="FFFFFF"/>
          </a:solidFill>
          <a:ln/>
        </p:spPr>
      </p:sp>
      <p:sp>
        <p:nvSpPr>
          <p:cNvPr id="23450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2976851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6DC9F232-3852-3F43-9753-7580DB327BFD}" type="slidenum">
              <a:rPr lang="en-US">
                <a:latin typeface="Arial" pitchFamily="-107" charset="0"/>
                <a:ea typeface="ＭＳ Ｐゴシック" pitchFamily="-107" charset="-128"/>
                <a:cs typeface="ＭＳ Ｐゴシック" pitchFamily="-107" charset="-128"/>
              </a:rPr>
              <a:pPr/>
              <a:t>33</a:t>
            </a:fld>
            <a:endParaRPr lang="en-US">
              <a:latin typeface="Arial" pitchFamily="-107" charset="0"/>
              <a:ea typeface="ＭＳ Ｐゴシック" pitchFamily="-107" charset="-128"/>
              <a:cs typeface="ＭＳ Ｐゴシック" pitchFamily="-107" charset="-128"/>
            </a:endParaRPr>
          </a:p>
        </p:txBody>
      </p:sp>
      <p:sp>
        <p:nvSpPr>
          <p:cNvPr id="236547" name="Rectangle 2"/>
          <p:cNvSpPr>
            <a:spLocks noGrp="1" noRot="1" noChangeAspect="1" noChangeArrowheads="1"/>
          </p:cNvSpPr>
          <p:nvPr>
            <p:ph type="sldImg"/>
          </p:nvPr>
        </p:nvSpPr>
        <p:spPr>
          <a:solidFill>
            <a:srgbClr val="FFFFFF"/>
          </a:solidFill>
          <a:ln/>
        </p:spPr>
      </p:sp>
      <p:sp>
        <p:nvSpPr>
          <p:cNvPr id="23654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592516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t>What we teach – coherent, content-rich curriculum that is actually taught</a:t>
            </a:r>
          </a:p>
          <a:p>
            <a:pPr marL="0" indent="0">
              <a:buNone/>
            </a:pPr>
            <a:r>
              <a:rPr lang="en-US"/>
              <a:t>How we teach – clear learning objectives, repeated cycles within a lesson of teaching, modeling, demonstrating, guided practice, and checks for understanding/formative assessment</a:t>
            </a:r>
          </a:p>
          <a:p>
            <a:pPr marL="0" indent="0">
              <a:buNone/>
            </a:pPr>
            <a:r>
              <a:rPr lang="en-US"/>
              <a:t>Authentic Literacy – purposeful reading, writing and talking about text</a:t>
            </a:r>
          </a:p>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36</a:t>
            </a:fld>
            <a:endParaRPr lang="en-US" dirty="0"/>
          </a:p>
        </p:txBody>
      </p:sp>
    </p:spTree>
    <p:extLst>
      <p:ext uri="{BB962C8B-B14F-4D97-AF65-F5344CB8AC3E}">
        <p14:creationId xmlns:p14="http://schemas.microsoft.com/office/powerpoint/2010/main" val="12521681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BA5C67D4-64A1-1E43-8A43-F35F5578243A}" type="slidenum">
              <a:rPr lang="en-US">
                <a:latin typeface="Arial" pitchFamily="-101" charset="0"/>
                <a:ea typeface="ＭＳ Ｐゴシック" pitchFamily="-101" charset="-128"/>
                <a:cs typeface="ＭＳ Ｐゴシック" pitchFamily="-101" charset="-128"/>
              </a:rPr>
              <a:pPr/>
              <a:t>37</a:t>
            </a:fld>
            <a:endParaRPr lang="en-US">
              <a:latin typeface="Arial" pitchFamily="-101" charset="0"/>
              <a:ea typeface="ＭＳ Ｐゴシック" pitchFamily="-101" charset="-128"/>
              <a:cs typeface="ＭＳ Ｐゴシック" pitchFamily="-101" charset="-128"/>
            </a:endParaRPr>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01" charset="0"/>
                <a:ea typeface="ＭＳ Ｐゴシック" pitchFamily="-101" charset="-128"/>
                <a:cs typeface="ＭＳ Ｐゴシック" pitchFamily="-101" charset="-128"/>
              </a:rPr>
              <a:t>What does this suggest</a:t>
            </a:r>
          </a:p>
        </p:txBody>
      </p:sp>
    </p:spTree>
    <p:extLst>
      <p:ext uri="{BB962C8B-B14F-4D97-AF65-F5344CB8AC3E}">
        <p14:creationId xmlns:p14="http://schemas.microsoft.com/office/powerpoint/2010/main" val="7467332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04E0522E-D0BE-1546-8291-475843CBC400}" type="slidenum">
              <a:rPr lang="en-US">
                <a:latin typeface="Arial" pitchFamily="-65" charset="0"/>
                <a:ea typeface="ＭＳ Ｐゴシック" pitchFamily="-65" charset="-128"/>
                <a:cs typeface="ＭＳ Ｐゴシック" pitchFamily="-65" charset="-128"/>
              </a:rPr>
              <a:pPr/>
              <a:t>49</a:t>
            </a:fld>
            <a:endParaRPr lang="en-US">
              <a:latin typeface="Arial" pitchFamily="-65" charset="0"/>
              <a:ea typeface="ＭＳ Ｐゴシック" pitchFamily="-65" charset="-128"/>
              <a:cs typeface="ＭＳ Ｐゴシック" pitchFamily="-65"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9979539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A9276CCD-14FB-EA44-A691-1365744A9C6B}" type="slidenum">
              <a:rPr lang="en-US">
                <a:latin typeface="Arial" pitchFamily="-65" charset="0"/>
                <a:ea typeface="ＭＳ Ｐゴシック" pitchFamily="-65" charset="-128"/>
                <a:cs typeface="ＭＳ Ｐゴシック" pitchFamily="-65" charset="-128"/>
              </a:rPr>
              <a:pPr/>
              <a:t>50</a:t>
            </a:fld>
            <a:endParaRPr lang="en-US">
              <a:latin typeface="Arial" pitchFamily="-65" charset="0"/>
              <a:ea typeface="ＭＳ Ｐゴシック" pitchFamily="-65" charset="-128"/>
              <a:cs typeface="ＭＳ Ｐゴシック" pitchFamily="-65" charset="-128"/>
            </a:endParaRPr>
          </a:p>
        </p:txBody>
      </p:sp>
      <p:sp>
        <p:nvSpPr>
          <p:cNvPr id="107523" name="Rectangle 2"/>
          <p:cNvSpPr>
            <a:spLocks noGrp="1" noRot="1" noChangeAspect="1" noChangeArrowheads="1"/>
          </p:cNvSpPr>
          <p:nvPr>
            <p:ph type="sldImg"/>
          </p:nvPr>
        </p:nvSpPr>
        <p:spPr>
          <a:solidFill>
            <a:srgbClr val="FFFFFF"/>
          </a:solidFill>
          <a:ln/>
        </p:spPr>
      </p:sp>
      <p:sp>
        <p:nvSpPr>
          <p:cNvPr id="1075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2522858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52</a:t>
            </a:fld>
            <a:endParaRPr lang="en-US" dirty="0"/>
          </a:p>
        </p:txBody>
      </p:sp>
    </p:spTree>
    <p:extLst>
      <p:ext uri="{BB962C8B-B14F-4D97-AF65-F5344CB8AC3E}">
        <p14:creationId xmlns:p14="http://schemas.microsoft.com/office/powerpoint/2010/main" val="39120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C16B1FFD-7F76-DB4D-8695-B16DA7365A2D}" type="slidenum">
              <a:rPr lang="en-US">
                <a:latin typeface="Arial" pitchFamily="-112" charset="0"/>
                <a:ea typeface="ＭＳ Ｐゴシック" pitchFamily="-112" charset="-128"/>
                <a:cs typeface="ＭＳ Ｐゴシック" pitchFamily="-112" charset="-128"/>
              </a:rPr>
              <a:pPr/>
              <a:t>3</a:t>
            </a:fld>
            <a:endParaRPr lang="en-US">
              <a:latin typeface="Arial" pitchFamily="-112" charset="0"/>
              <a:ea typeface="ＭＳ Ｐゴシック" pitchFamily="-112" charset="-128"/>
              <a:cs typeface="ＭＳ Ｐゴシック" pitchFamily="-112" charset="-128"/>
            </a:endParaRPr>
          </a:p>
        </p:txBody>
      </p:sp>
      <p:sp>
        <p:nvSpPr>
          <p:cNvPr id="206851" name="Rectangle 2"/>
          <p:cNvSpPr>
            <a:spLocks noGrp="1" noRot="1" noChangeAspect="1" noChangeArrowheads="1"/>
          </p:cNvSpPr>
          <p:nvPr>
            <p:ph type="sldImg"/>
          </p:nvPr>
        </p:nvSpPr>
        <p:spPr>
          <a:solidFill>
            <a:srgbClr val="FFFFFF"/>
          </a:solidFill>
          <a:ln/>
        </p:spPr>
      </p:sp>
      <p:sp>
        <p:nvSpPr>
          <p:cNvPr id="20685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445347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72E0FDA7-AD74-044A-BCD7-A4C20ACC915B}" type="slidenum">
              <a:rPr lang="en-US">
                <a:latin typeface="Arial" pitchFamily="-107" charset="0"/>
                <a:ea typeface="ＭＳ Ｐゴシック" pitchFamily="-107" charset="-128"/>
                <a:cs typeface="ＭＳ Ｐゴシック" pitchFamily="-107" charset="-128"/>
              </a:rPr>
              <a:pPr/>
              <a:t>4</a:t>
            </a:fld>
            <a:endParaRPr lang="en-US">
              <a:latin typeface="Arial" pitchFamily="-107" charset="0"/>
              <a:ea typeface="ＭＳ Ｐゴシック" pitchFamily="-107" charset="-128"/>
              <a:cs typeface="ＭＳ Ｐゴシック" pitchFamily="-107" charset="-128"/>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050246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a:t>
            </a:fld>
            <a:endParaRPr lang="uk-UA"/>
          </a:p>
        </p:txBody>
      </p:sp>
    </p:spTree>
    <p:extLst>
      <p:ext uri="{BB962C8B-B14F-4D97-AF65-F5344CB8AC3E}">
        <p14:creationId xmlns:p14="http://schemas.microsoft.com/office/powerpoint/2010/main" val="422092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58F26E85-6ACD-554D-AFD9-7977186D9F9F}" type="slidenum">
              <a:rPr lang="en-US">
                <a:latin typeface="Arial" pitchFamily="-103" charset="0"/>
                <a:ea typeface="ＭＳ Ｐゴシック" pitchFamily="-103" charset="-128"/>
                <a:cs typeface="ＭＳ Ｐゴシック" pitchFamily="-103" charset="-128"/>
              </a:rPr>
              <a:pPr/>
              <a:t>6</a:t>
            </a:fld>
            <a:endParaRPr lang="en-US">
              <a:latin typeface="Arial" pitchFamily="-103" charset="0"/>
              <a:ea typeface="ＭＳ Ｐゴシック" pitchFamily="-103" charset="-128"/>
              <a:cs typeface="ＭＳ Ｐゴシック" pitchFamily="-103" charset="-128"/>
            </a:endParaRPr>
          </a:p>
        </p:txBody>
      </p:sp>
      <p:sp>
        <p:nvSpPr>
          <p:cNvPr id="112643" name="Rectangle 2"/>
          <p:cNvSpPr>
            <a:spLocks noGrp="1" noRot="1" noChangeAspect="1" noChangeArrowheads="1"/>
          </p:cNvSpPr>
          <p:nvPr>
            <p:ph type="sldImg"/>
          </p:nvPr>
        </p:nvSpPr>
        <p:spPr>
          <a:solidFill>
            <a:srgbClr val="FFFFFF"/>
          </a:solidFill>
          <a:ln/>
        </p:spPr>
      </p:sp>
      <p:sp>
        <p:nvSpPr>
          <p:cNvPr id="11264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1591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9247DE66-91D3-DA48-B778-017D3210E168}" type="slidenum">
              <a:rPr lang="en-US">
                <a:latin typeface="Arial" pitchFamily="-103" charset="0"/>
                <a:ea typeface="ＭＳ Ｐゴシック" pitchFamily="-103" charset="-128"/>
                <a:cs typeface="ＭＳ Ｐゴシック" pitchFamily="-103" charset="-128"/>
              </a:rPr>
              <a:pPr/>
              <a:t>7</a:t>
            </a:fld>
            <a:endParaRPr lang="en-US">
              <a:latin typeface="Arial" pitchFamily="-103" charset="0"/>
              <a:ea typeface="ＭＳ Ｐゴシック" pitchFamily="-103" charset="-128"/>
              <a:cs typeface="ＭＳ Ｐゴシック" pitchFamily="-103" charset="-128"/>
            </a:endParaRPr>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428185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C7A9CDF2-E29F-8944-8E3D-DA7F2D658D9E}" type="slidenum">
              <a:rPr lang="en-US">
                <a:latin typeface="Arial" pitchFamily="-103" charset="0"/>
                <a:ea typeface="ＭＳ Ｐゴシック" pitchFamily="-103" charset="-128"/>
                <a:cs typeface="ＭＳ Ｐゴシック" pitchFamily="-103" charset="-128"/>
              </a:rPr>
              <a:pPr/>
              <a:t>8</a:t>
            </a:fld>
            <a:endParaRPr lang="en-US">
              <a:latin typeface="Arial" pitchFamily="-103" charset="0"/>
              <a:ea typeface="ＭＳ Ｐゴシック" pitchFamily="-103" charset="-128"/>
              <a:cs typeface="ＭＳ Ｐゴシック" pitchFamily="-103" charset="-128"/>
            </a:endParaRPr>
          </a:p>
        </p:txBody>
      </p:sp>
      <p:sp>
        <p:nvSpPr>
          <p:cNvPr id="116739" name="Rectangle 2"/>
          <p:cNvSpPr>
            <a:spLocks noGrp="1" noRot="1" noChangeAspect="1" noChangeArrowheads="1"/>
          </p:cNvSpPr>
          <p:nvPr>
            <p:ph type="sldImg"/>
          </p:nvPr>
        </p:nvSpPr>
        <p:spPr>
          <a:solidFill>
            <a:srgbClr val="FFFFFF"/>
          </a:solidFill>
          <a:ln/>
        </p:spPr>
      </p:sp>
      <p:sp>
        <p:nvSpPr>
          <p:cNvPr id="116740" name="Rectangle 3"/>
          <p:cNvSpPr>
            <a:spLocks noGrp="1" noChangeArrowheads="1"/>
          </p:cNvSpPr>
          <p:nvPr>
            <p:ph type="body" idx="1"/>
          </p:nvPr>
        </p:nvSpPr>
        <p:spPr>
          <a:solidFill>
            <a:srgbClr val="FFFFFF"/>
          </a:solidFill>
          <a:ln>
            <a:solidFill>
              <a:srgbClr val="000000"/>
            </a:solidFill>
          </a:ln>
        </p:spPr>
        <p:txBody>
          <a:bodyPr/>
          <a:lstStyle/>
          <a:p>
            <a:r>
              <a:rPr lang="en-US">
                <a:solidFill>
                  <a:schemeClr val="tx2"/>
                </a:solidFill>
                <a:latin typeface="Arial" pitchFamily="-103" charset="0"/>
                <a:ea typeface="ＭＳ Ｐゴシック" pitchFamily="-103" charset="-128"/>
                <a:cs typeface="ＭＳ Ｐゴシック" pitchFamily="-103" charset="-128"/>
              </a:rPr>
              <a:t>We should not expect students to write off the top of their heads</a:t>
            </a:r>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1854763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72367052-EB27-3A4C-B581-E4F69AE9AEC1}" type="slidenum">
              <a:rPr lang="en-US">
                <a:latin typeface="Arial" pitchFamily="-103" charset="0"/>
                <a:ea typeface="ＭＳ Ｐゴシック" pitchFamily="-103" charset="-128"/>
                <a:cs typeface="ＭＳ Ｐゴシック" pitchFamily="-103" charset="-128"/>
              </a:rPr>
              <a:pPr/>
              <a:t>9</a:t>
            </a:fld>
            <a:endParaRPr lang="en-US">
              <a:latin typeface="Arial" pitchFamily="-103" charset="0"/>
              <a:ea typeface="ＭＳ Ｐゴシック" pitchFamily="-103" charset="-128"/>
              <a:cs typeface="ＭＳ Ｐゴシック" pitchFamily="-103" charset="-128"/>
            </a:endParaRPr>
          </a:p>
        </p:txBody>
      </p:sp>
      <p:sp>
        <p:nvSpPr>
          <p:cNvPr id="118787" name="Rectangle 2"/>
          <p:cNvSpPr>
            <a:spLocks noGrp="1" noRot="1" noChangeAspect="1" noChangeArrowheads="1"/>
          </p:cNvSpPr>
          <p:nvPr>
            <p:ph type="sldImg"/>
          </p:nvPr>
        </p:nvSpPr>
        <p:spPr>
          <a:solidFill>
            <a:srgbClr val="FFFFFF"/>
          </a:solidFill>
          <a:ln/>
        </p:spPr>
      </p:sp>
      <p:sp>
        <p:nvSpPr>
          <p:cNvPr id="1187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b="1">
              <a:solidFill>
                <a:srgbClr val="333333"/>
              </a:solidFill>
              <a:latin typeface="Arial" pitchFamily="-103" charset="0"/>
              <a:ea typeface="ＭＳ Ｐゴシック" pitchFamily="-103" charset="-128"/>
              <a:cs typeface="ＭＳ Ｐゴシック" pitchFamily="-103" charset="-128"/>
            </a:endParaRPr>
          </a:p>
          <a:p>
            <a:pPr eaLnBrk="1" hangingPunct="1"/>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1488116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dirty="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dirty="0"/>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dirty="0"/>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pPr>
                <a:defRPr/>
              </a:pPr>
              <a:t>‹#›</a:t>
            </a:fld>
            <a:endParaRPr lang="en-US" dirty="0"/>
          </a:p>
        </p:txBody>
      </p:sp>
    </p:spTree>
    <p:extLst>
      <p:ext uri="{BB962C8B-B14F-4D97-AF65-F5344CB8AC3E}">
        <p14:creationId xmlns:p14="http://schemas.microsoft.com/office/powerpoint/2010/main" val="12267444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atin typeface="Arial" charset="0"/>
                <a:ea typeface="ＭＳ Ｐゴシック" charset="-128"/>
                <a:cs typeface="ＭＳ Ｐゴシック" charset="-128"/>
              </a:defRPr>
            </a:lvl1pPr>
          </a:lstStyle>
          <a:p>
            <a:pPr>
              <a:defRPr/>
            </a:pPr>
            <a:r>
              <a:rPr lang="en-US"/>
              <a:t>Laura Terrill</a:t>
            </a: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pPr>
              <a:defRPr/>
            </a:pPr>
            <a:fld id="{5B35D929-64D6-814C-B3AC-4FF9CF4DC1BC}" type="slidenum">
              <a:rPr lang="en-US"/>
              <a:pPr>
                <a:defRPr/>
              </a:pPr>
              <a:t>‹#›</a:t>
            </a:fld>
            <a:endParaRPr lang="en-US"/>
          </a:p>
        </p:txBody>
      </p:sp>
    </p:spTree>
    <p:extLst>
      <p:ext uri="{BB962C8B-B14F-4D97-AF65-F5344CB8AC3E}">
        <p14:creationId xmlns:p14="http://schemas.microsoft.com/office/powerpoint/2010/main" val="611226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21"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 id="2147483822" r:id="rId19"/>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jpe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4.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jpeg"/><Relationship Id="rId3" Type="http://schemas.openxmlformats.org/officeDocument/2006/relationships/image" Target="../media/image2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2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2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tiff"/><Relationship Id="rId3" Type="http://schemas.openxmlformats.org/officeDocument/2006/relationships/image" Target="../media/image27.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tiff"/></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tiff"/><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3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jpeg"/></Relationships>
</file>

<file path=ppt/slides/_rels/slide39.xml.rels><?xml version="1.0" encoding="UTF-8" standalone="yes"?>
<Relationships xmlns="http://schemas.openxmlformats.org/package/2006/relationships"><Relationship Id="rId3" Type="http://schemas.openxmlformats.org/officeDocument/2006/relationships/image" Target="../media/image35.tiff"/><Relationship Id="rId4"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image" Target="../media/image3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jpeg"/><Relationship Id="rId5" Type="http://schemas.openxmlformats.org/officeDocument/2006/relationships/image" Target="../media/image40.jpeg"/><Relationship Id="rId6" Type="http://schemas.openxmlformats.org/officeDocument/2006/relationships/image" Target="../media/image41.jpeg"/><Relationship Id="rId1" Type="http://schemas.openxmlformats.org/officeDocument/2006/relationships/slideLayout" Target="../slideLayouts/slideLayout7.xml"/><Relationship Id="rId2" Type="http://schemas.openxmlformats.org/officeDocument/2006/relationships/image" Target="../media/image3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 Id="rId3" Type="http://schemas.openxmlformats.org/officeDocument/2006/relationships/image" Target="../media/image35.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 Id="rId3" Type="http://schemas.openxmlformats.org/officeDocument/2006/relationships/image" Target="../media/image35.tiff"/></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42.png"/><Relationship Id="rId8" Type="http://schemas.openxmlformats.org/officeDocument/2006/relationships/image" Target="../media/image4.jpeg"/><Relationship Id="rId9" Type="http://schemas.openxmlformats.org/officeDocument/2006/relationships/image" Target="../media/image43.jpe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jpeg"/><Relationship Id="rId3" Type="http://schemas.openxmlformats.org/officeDocument/2006/relationships/image" Target="../media/image4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png"/></Relationships>
</file>

<file path=ppt/slides/_rels/slide48.xml.rels><?xml version="1.0" encoding="UTF-8" standalone="yes"?>
<Relationships xmlns="http://schemas.openxmlformats.org/package/2006/relationships"><Relationship Id="rId3" Type="http://schemas.openxmlformats.org/officeDocument/2006/relationships/image" Target="../media/image50.tiff"/><Relationship Id="rId4" Type="http://schemas.openxmlformats.org/officeDocument/2006/relationships/image" Target="../media/image45.jpeg"/><Relationship Id="rId5" Type="http://schemas.openxmlformats.org/officeDocument/2006/relationships/image" Target="../media/image39.jpeg"/><Relationship Id="rId1" Type="http://schemas.openxmlformats.org/officeDocument/2006/relationships/slideLayout" Target="../slideLayouts/slideLayout7.xml"/><Relationship Id="rId2" Type="http://schemas.openxmlformats.org/officeDocument/2006/relationships/image" Target="../media/image49.tiff"/></Relationships>
</file>

<file path=ppt/slides/_rels/slide49.xml.rels><?xml version="1.0" encoding="UTF-8" standalone="yes"?>
<Relationships xmlns="http://schemas.openxmlformats.org/package/2006/relationships"><Relationship Id="rId11" Type="http://schemas.openxmlformats.org/officeDocument/2006/relationships/image" Target="../media/image54.tiff"/><Relationship Id="rId12" Type="http://schemas.openxmlformats.org/officeDocument/2006/relationships/image" Target="../media/image55.tiff"/><Relationship Id="rId13" Type="http://schemas.openxmlformats.org/officeDocument/2006/relationships/image" Target="../media/image56.tiff"/><Relationship Id="rId14"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1.jpeg"/><Relationship Id="rId4" Type="http://schemas.openxmlformats.org/officeDocument/2006/relationships/image" Target="../media/image52.jpeg"/><Relationship Id="rId5" Type="http://schemas.openxmlformats.org/officeDocument/2006/relationships/image" Target="../media/image49.tiff"/><Relationship Id="rId6" Type="http://schemas.openxmlformats.org/officeDocument/2006/relationships/image" Target="../media/image50.tiff"/><Relationship Id="rId7" Type="http://schemas.openxmlformats.org/officeDocument/2006/relationships/image" Target="../media/image39.jpeg"/><Relationship Id="rId8" Type="http://schemas.openxmlformats.org/officeDocument/2006/relationships/image" Target="../media/image45.jpeg"/><Relationship Id="rId9" Type="http://schemas.openxmlformats.org/officeDocument/2006/relationships/image" Target="../media/image48.png"/><Relationship Id="rId10" Type="http://schemas.openxmlformats.org/officeDocument/2006/relationships/image" Target="../media/image5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58.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9.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6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Presentational Mode</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a:p>
        </p:txBody>
      </p:sp>
      <p:pic>
        <p:nvPicPr>
          <p:cNvPr id="5122"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3837" y="3336073"/>
            <a:ext cx="1883664"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ttps://encrypted-tbn0.google.com/images?q=tbn:ANd9GcT-falv5FRxTXKVljTe1fBnRRRXMSlGt2gX7gYzXrccAy_37HcMpQ"/>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4831" y="4495802"/>
            <a:ext cx="2313432" cy="16764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4220050-2"/>
          <p:cNvPicPr>
            <a:picLocks noChangeArrowheads="1"/>
          </p:cNvPicPr>
          <p:nvPr/>
        </p:nvPicPr>
        <p:blipFill>
          <a:blip r:embed="rId5"/>
          <a:srcRect/>
          <a:stretch>
            <a:fillRect/>
          </a:stretch>
        </p:blipFill>
        <p:spPr bwMode="auto">
          <a:xfrm>
            <a:off x="703060" y="3696192"/>
            <a:ext cx="2523744" cy="2433638"/>
          </a:xfrm>
          <a:prstGeom prst="rect">
            <a:avLst/>
          </a:prstGeom>
          <a:noFill/>
        </p:spPr>
      </p:pic>
      <p:sp>
        <p:nvSpPr>
          <p:cNvPr id="8" name="TextBox 7"/>
          <p:cNvSpPr txBox="1"/>
          <p:nvPr/>
        </p:nvSpPr>
        <p:spPr>
          <a:xfrm>
            <a:off x="533399" y="1672866"/>
            <a:ext cx="8248557" cy="1569660"/>
          </a:xfrm>
          <a:prstGeom prst="rect">
            <a:avLst/>
          </a:prstGeom>
          <a:noFill/>
        </p:spPr>
        <p:txBody>
          <a:bodyPr wrap="square" rtlCol="0">
            <a:spAutoFit/>
          </a:bodyPr>
          <a:lstStyle/>
          <a:p>
            <a:r>
              <a:rPr lang="en-US" sz="2400"/>
              <a:t>Learners present information, concepts, and ideas to inform, explain, persuade, and narrate on a variety of topics using appropriate media and adpating to various audiences of listeners, readers, or viewers. </a:t>
            </a:r>
          </a:p>
        </p:txBody>
      </p:sp>
      <p:sp>
        <p:nvSpPr>
          <p:cNvPr id="3" name="Slide Number Placeholder 2"/>
          <p:cNvSpPr>
            <a:spLocks noGrp="1"/>
          </p:cNvSpPr>
          <p:nvPr>
            <p:ph type="sldNum" sz="quarter" idx="12"/>
          </p:nvPr>
        </p:nvSpPr>
        <p:spPr/>
        <p:txBody>
          <a:bodyPr/>
          <a:lstStyle/>
          <a:p>
            <a:fld id="{D57F1E4F-1CFF-5643-939E-02111984F565}" type="slidenum">
              <a:rPr lang="en-US" smtClean="0"/>
              <a:t>1</a:t>
            </a:fld>
            <a:endParaRPr lang="en-US" dirty="0"/>
          </a:p>
        </p:txBody>
      </p:sp>
    </p:spTree>
    <p:extLst>
      <p:ext uri="{BB962C8B-B14F-4D97-AF65-F5344CB8AC3E}">
        <p14:creationId xmlns:p14="http://schemas.microsoft.com/office/powerpoint/2010/main" val="81358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457200" y="502444"/>
            <a:ext cx="8458200" cy="1143000"/>
          </a:xfrm>
          <a:solidFill>
            <a:schemeClr val="accent1"/>
          </a:solidFill>
        </p:spPr>
        <p:txBody>
          <a:bodyPr/>
          <a:lstStyle/>
          <a:p>
            <a:pPr eaLnBrk="1" hangingPunct="1"/>
            <a:r>
              <a:rPr lang="en-US" sz="3200">
                <a:solidFill>
                  <a:schemeClr val="tx1">
                    <a:lumMod val="95000"/>
                  </a:schemeClr>
                </a:solidFill>
                <a:ea typeface="ＭＳ Ｐゴシック" pitchFamily="-103" charset="-128"/>
                <a:cs typeface="ＭＳ Ｐゴシック" pitchFamily="-103" charset="-128"/>
              </a:rPr>
              <a:t>Une carte postale arrive 72 ans plus tard</a:t>
            </a:r>
            <a:br>
              <a:rPr lang="en-US" sz="3200">
                <a:solidFill>
                  <a:schemeClr val="tx1">
                    <a:lumMod val="95000"/>
                  </a:schemeClr>
                </a:solidFill>
                <a:ea typeface="ＭＳ Ｐゴシック" pitchFamily="-103" charset="-128"/>
                <a:cs typeface="ＭＳ Ｐゴシック" pitchFamily="-103" charset="-128"/>
              </a:rPr>
            </a:br>
            <a:r>
              <a:rPr lang="en-US" sz="1800">
                <a:solidFill>
                  <a:schemeClr val="tx1">
                    <a:lumMod val="95000"/>
                  </a:schemeClr>
                </a:solidFill>
                <a:ea typeface="ＭＳ Ｐゴシック" pitchFamily="-103" charset="-128"/>
                <a:cs typeface="ＭＳ Ｐゴシック" pitchFamily="-103" charset="-128"/>
              </a:rPr>
              <a:t>Mardi 1 septembre, 06h16</a:t>
            </a:r>
            <a:endParaRPr lang="en-US" sz="3200">
              <a:solidFill>
                <a:schemeClr val="tx1">
                  <a:lumMod val="95000"/>
                </a:schemeClr>
              </a:solidFill>
              <a:ea typeface="ＭＳ Ｐゴシック" pitchFamily="-103" charset="-128"/>
              <a:cs typeface="ＭＳ Ｐゴシック" pitchFamily="-103" charset="-128"/>
            </a:endParaRPr>
          </a:p>
        </p:txBody>
      </p:sp>
      <p:sp>
        <p:nvSpPr>
          <p:cNvPr id="119811"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DEDAF9B3-FEAB-3643-BAAD-99EDE5C5494D}" type="slidenum">
              <a:rPr lang="en-US">
                <a:latin typeface="Arial" pitchFamily="-103" charset="0"/>
                <a:ea typeface="ＭＳ Ｐゴシック" pitchFamily="-103" charset="-128"/>
                <a:cs typeface="ＭＳ Ｐゴシック" pitchFamily="-103" charset="-128"/>
              </a:rPr>
              <a:pPr/>
              <a:t>10</a:t>
            </a:fld>
            <a:endParaRPr lang="en-US">
              <a:latin typeface="Arial" pitchFamily="-103" charset="0"/>
              <a:ea typeface="ＭＳ Ｐゴシック" pitchFamily="-103" charset="-128"/>
              <a:cs typeface="ＭＳ Ｐゴシック" pitchFamily="-103" charset="-128"/>
            </a:endParaRPr>
          </a:p>
        </p:txBody>
      </p:sp>
      <p:sp>
        <p:nvSpPr>
          <p:cNvPr id="119812" name="Text Box 3"/>
          <p:cNvSpPr txBox="1">
            <a:spLocks noChangeArrowheads="1"/>
          </p:cNvSpPr>
          <p:nvPr/>
        </p:nvSpPr>
        <p:spPr bwMode="auto">
          <a:xfrm>
            <a:off x="258763" y="1805782"/>
            <a:ext cx="6499225" cy="3898900"/>
          </a:xfrm>
          <a:prstGeom prst="rect">
            <a:avLst/>
          </a:prstGeom>
          <a:noFill/>
          <a:ln w="9525">
            <a:noFill/>
            <a:miter lim="800000"/>
            <a:headEnd/>
            <a:tailEnd/>
          </a:ln>
        </p:spPr>
        <p:txBody>
          <a:bodyPr>
            <a:prstTxWarp prst="textNoShape">
              <a:avLst/>
            </a:prstTxWarp>
            <a:spAutoFit/>
          </a:bodyPr>
          <a:lstStyle/>
          <a:p>
            <a:pPr>
              <a:spcAft>
                <a:spcPts val="1100"/>
              </a:spcAft>
            </a:pPr>
            <a:r>
              <a:rPr lang="en-US" sz="2400">
                <a:solidFill>
                  <a:schemeClr val="tx1">
                    <a:lumMod val="95000"/>
                  </a:schemeClr>
                </a:solidFill>
              </a:rPr>
              <a:t>Cette carte postale est arriv</a:t>
            </a:r>
            <a:r>
              <a:rPr lang="en-US" altLang="ja-JP" sz="2400">
                <a:solidFill>
                  <a:schemeClr val="tx1">
                    <a:lumMod val="95000"/>
                  </a:schemeClr>
                </a:solidFill>
              </a:rPr>
              <a:t>ée</a:t>
            </a:r>
            <a:r>
              <a:rPr lang="en-US" sz="2400">
                <a:solidFill>
                  <a:schemeClr val="tx1">
                    <a:lumMod val="95000"/>
                  </a:schemeClr>
                </a:solidFill>
              </a:rPr>
              <a:t> </a:t>
            </a:r>
            <a:r>
              <a:rPr lang="en-US" altLang="ja-JP" sz="2400">
                <a:solidFill>
                  <a:schemeClr val="tx1">
                    <a:lumMod val="95000"/>
                  </a:schemeClr>
                </a:solidFill>
              </a:rPr>
              <a:t>à</a:t>
            </a:r>
            <a:r>
              <a:rPr lang="en-US" sz="2400">
                <a:solidFill>
                  <a:schemeClr val="tx1">
                    <a:lumMod val="95000"/>
                  </a:schemeClr>
                </a:solidFill>
              </a:rPr>
              <a:t> la poste de Monaco la semaine derni</a:t>
            </a:r>
            <a:r>
              <a:rPr lang="en-US" altLang="ja-JP" sz="2400">
                <a:solidFill>
                  <a:schemeClr val="tx1">
                    <a:lumMod val="95000"/>
                  </a:schemeClr>
                </a:solidFill>
              </a:rPr>
              <a:t>èr</a:t>
            </a:r>
            <a:r>
              <a:rPr lang="en-US" sz="2400">
                <a:solidFill>
                  <a:schemeClr val="tx1">
                    <a:lumMod val="95000"/>
                  </a:schemeClr>
                </a:solidFill>
              </a:rPr>
              <a:t>e, en provenance du centre de tri de Nice.</a:t>
            </a:r>
          </a:p>
          <a:p>
            <a:pPr>
              <a:spcAft>
                <a:spcPts val="1000"/>
              </a:spcAft>
            </a:pPr>
            <a:r>
              <a:rPr lang="en-US" sz="2400">
                <a:solidFill>
                  <a:schemeClr val="tx1">
                    <a:lumMod val="95000"/>
                  </a:schemeClr>
                </a:solidFill>
              </a:rPr>
              <a:t>Arriv</a:t>
            </a:r>
            <a:r>
              <a:rPr lang="en-US" altLang="ja-JP" sz="2400">
                <a:solidFill>
                  <a:schemeClr val="tx1">
                    <a:lumMod val="95000"/>
                  </a:schemeClr>
                </a:solidFill>
              </a:rPr>
              <a:t>ée </a:t>
            </a:r>
            <a:r>
              <a:rPr lang="en-US" sz="2400">
                <a:solidFill>
                  <a:schemeClr val="tx1">
                    <a:lumMod val="95000"/>
                  </a:schemeClr>
                </a:solidFill>
              </a:rPr>
              <a:t>le 25 ao</a:t>
            </a:r>
            <a:r>
              <a:rPr lang="en-US" altLang="ja-JP" sz="2400">
                <a:solidFill>
                  <a:schemeClr val="tx1">
                    <a:lumMod val="95000"/>
                  </a:schemeClr>
                </a:solidFill>
              </a:rPr>
              <a:t>ût </a:t>
            </a:r>
            <a:r>
              <a:rPr lang="en-US" sz="2400">
                <a:solidFill>
                  <a:schemeClr val="tx1">
                    <a:lumMod val="95000"/>
                  </a:schemeClr>
                </a:solidFill>
              </a:rPr>
              <a:t>2009, la carte avait </a:t>
            </a:r>
            <a:r>
              <a:rPr lang="en-US" altLang="ja-JP" sz="2400">
                <a:solidFill>
                  <a:schemeClr val="tx1">
                    <a:lumMod val="95000"/>
                  </a:schemeClr>
                </a:solidFill>
              </a:rPr>
              <a:t>été</a:t>
            </a:r>
            <a:r>
              <a:rPr lang="en-US" sz="2400">
                <a:solidFill>
                  <a:schemeClr val="tx1">
                    <a:lumMod val="95000"/>
                  </a:schemeClr>
                </a:solidFill>
              </a:rPr>
              <a:t> post</a:t>
            </a:r>
            <a:r>
              <a:rPr lang="en-US" altLang="ja-JP" sz="2400">
                <a:solidFill>
                  <a:schemeClr val="tx1">
                    <a:lumMod val="95000"/>
                  </a:schemeClr>
                </a:solidFill>
              </a:rPr>
              <a:t>ée</a:t>
            </a:r>
            <a:r>
              <a:rPr lang="en-US" sz="2400">
                <a:solidFill>
                  <a:schemeClr val="tx1">
                    <a:lumMod val="95000"/>
                  </a:schemeClr>
                </a:solidFill>
              </a:rPr>
              <a:t> le… 11 ao</a:t>
            </a:r>
            <a:r>
              <a:rPr lang="en-US" altLang="ja-JP" sz="2400">
                <a:solidFill>
                  <a:schemeClr val="tx1">
                    <a:lumMod val="95000"/>
                  </a:schemeClr>
                </a:solidFill>
              </a:rPr>
              <a:t>ût 1</a:t>
            </a:r>
            <a:r>
              <a:rPr lang="en-US" sz="2400">
                <a:solidFill>
                  <a:schemeClr val="tx1">
                    <a:lumMod val="95000"/>
                  </a:schemeClr>
                </a:solidFill>
              </a:rPr>
              <a:t>937!</a:t>
            </a:r>
          </a:p>
          <a:p>
            <a:pPr>
              <a:spcAft>
                <a:spcPts val="1000"/>
              </a:spcAft>
            </a:pPr>
            <a:r>
              <a:rPr lang="en-US" sz="2400">
                <a:solidFill>
                  <a:schemeClr val="tx1">
                    <a:lumMod val="95000"/>
                  </a:schemeClr>
                </a:solidFill>
              </a:rPr>
              <a:t>Post</a:t>
            </a:r>
            <a:r>
              <a:rPr lang="en-US" altLang="ja-JP" sz="2400">
                <a:solidFill>
                  <a:schemeClr val="tx1">
                    <a:lumMod val="95000"/>
                  </a:schemeClr>
                </a:solidFill>
              </a:rPr>
              <a:t>ée</a:t>
            </a:r>
            <a:r>
              <a:rPr lang="en-US" sz="2400">
                <a:solidFill>
                  <a:schemeClr val="tx1">
                    <a:lumMod val="95000"/>
                  </a:schemeClr>
                </a:solidFill>
              </a:rPr>
              <a:t> </a:t>
            </a:r>
            <a:r>
              <a:rPr lang="en-US" altLang="ja-JP" sz="2400">
                <a:solidFill>
                  <a:schemeClr val="tx1">
                    <a:lumMod val="95000"/>
                  </a:schemeClr>
                </a:solidFill>
              </a:rPr>
              <a:t>à</a:t>
            </a:r>
            <a:r>
              <a:rPr lang="en-US" sz="2400">
                <a:solidFill>
                  <a:schemeClr val="tx1">
                    <a:lumMod val="95000"/>
                  </a:schemeClr>
                </a:solidFill>
              </a:rPr>
              <a:t> Saint-Etienne-de-Tin</a:t>
            </a:r>
            <a:r>
              <a:rPr lang="en-US" altLang="ja-JP" sz="2400">
                <a:solidFill>
                  <a:schemeClr val="tx1">
                    <a:lumMod val="95000"/>
                  </a:schemeClr>
                </a:solidFill>
              </a:rPr>
              <a:t>ée</a:t>
            </a:r>
            <a:r>
              <a:rPr lang="en-US" sz="2400">
                <a:solidFill>
                  <a:schemeClr val="tx1">
                    <a:lumMod val="95000"/>
                  </a:schemeClr>
                </a:solidFill>
              </a:rPr>
              <a:t>, dans les Alpes-Maritimes, par M. Achierdi, cette carte postale </a:t>
            </a:r>
            <a:r>
              <a:rPr lang="en-US" altLang="ja-JP" sz="2400">
                <a:solidFill>
                  <a:schemeClr val="tx1">
                    <a:lumMod val="95000"/>
                  </a:schemeClr>
                </a:solidFill>
              </a:rPr>
              <a:t>ét</a:t>
            </a:r>
            <a:r>
              <a:rPr lang="en-US" sz="2400">
                <a:solidFill>
                  <a:schemeClr val="tx1">
                    <a:lumMod val="95000"/>
                  </a:schemeClr>
                </a:solidFill>
              </a:rPr>
              <a:t>ait destin</a:t>
            </a:r>
            <a:r>
              <a:rPr lang="en-US" altLang="ja-JP" sz="2400">
                <a:solidFill>
                  <a:schemeClr val="tx1">
                    <a:lumMod val="95000"/>
                  </a:schemeClr>
                </a:solidFill>
              </a:rPr>
              <a:t>ée</a:t>
            </a:r>
            <a:r>
              <a:rPr lang="en-US" sz="2400">
                <a:solidFill>
                  <a:schemeClr val="tx1">
                    <a:lumMod val="95000"/>
                  </a:schemeClr>
                </a:solidFill>
              </a:rPr>
              <a:t> </a:t>
            </a:r>
            <a:r>
              <a:rPr lang="en-US" altLang="ja-JP" sz="2400">
                <a:solidFill>
                  <a:schemeClr val="tx1">
                    <a:lumMod val="95000"/>
                  </a:schemeClr>
                </a:solidFill>
              </a:rPr>
              <a:t>à</a:t>
            </a:r>
            <a:r>
              <a:rPr lang="en-US" sz="2400">
                <a:solidFill>
                  <a:schemeClr val="tx1">
                    <a:lumMod val="95000"/>
                  </a:schemeClr>
                </a:solidFill>
              </a:rPr>
              <a:t> Fernande, sa fianc</a:t>
            </a:r>
            <a:r>
              <a:rPr lang="en-US" altLang="ja-JP" sz="2400">
                <a:solidFill>
                  <a:schemeClr val="tx1">
                    <a:lumMod val="95000"/>
                  </a:schemeClr>
                </a:solidFill>
              </a:rPr>
              <a:t>ée</a:t>
            </a:r>
            <a:r>
              <a:rPr lang="en-US" sz="2400">
                <a:solidFill>
                  <a:schemeClr val="tx1">
                    <a:lumMod val="95000"/>
                  </a:schemeClr>
                </a:solidFill>
              </a:rPr>
              <a:t>.</a:t>
            </a:r>
          </a:p>
          <a:p>
            <a:pPr>
              <a:spcAft>
                <a:spcPts val="1000"/>
              </a:spcAft>
            </a:pPr>
            <a:r>
              <a:rPr lang="en-US" sz="2400">
                <a:solidFill>
                  <a:schemeClr val="tx1">
                    <a:lumMod val="95000"/>
                  </a:schemeClr>
                </a:solidFill>
              </a:rPr>
              <a:t>Une fianc</a:t>
            </a:r>
            <a:r>
              <a:rPr lang="en-US" altLang="ja-JP" sz="2400">
                <a:solidFill>
                  <a:schemeClr val="tx1">
                    <a:lumMod val="95000"/>
                  </a:schemeClr>
                </a:solidFill>
              </a:rPr>
              <a:t>ée</a:t>
            </a:r>
            <a:r>
              <a:rPr lang="en-US" sz="2400">
                <a:solidFill>
                  <a:schemeClr val="tx1">
                    <a:lumMod val="95000"/>
                  </a:schemeClr>
                </a:solidFill>
              </a:rPr>
              <a:t> d</a:t>
            </a:r>
            <a:r>
              <a:rPr lang="en-US" altLang="ja-JP" sz="2400">
                <a:solidFill>
                  <a:schemeClr val="tx1">
                    <a:lumMod val="95000"/>
                  </a:schemeClr>
                </a:solidFill>
              </a:rPr>
              <a:t>écédé</a:t>
            </a:r>
            <a:r>
              <a:rPr lang="en-US" sz="2400">
                <a:solidFill>
                  <a:schemeClr val="tx1">
                    <a:lumMod val="95000"/>
                  </a:schemeClr>
                </a:solidFill>
              </a:rPr>
              <a:t> en 1969…………</a:t>
            </a:r>
          </a:p>
        </p:txBody>
      </p:sp>
      <p:pic>
        <p:nvPicPr>
          <p:cNvPr id="119813" name="Picture 4" descr="boite"/>
          <p:cNvPicPr>
            <a:picLocks noChangeAspect="1" noChangeArrowheads="1"/>
          </p:cNvPicPr>
          <p:nvPr/>
        </p:nvPicPr>
        <p:blipFill>
          <a:blip r:embed="rId3"/>
          <a:srcRect/>
          <a:stretch>
            <a:fillRect/>
          </a:stretch>
        </p:blipFill>
        <p:spPr bwMode="auto">
          <a:xfrm>
            <a:off x="6757988" y="3048000"/>
            <a:ext cx="2157412" cy="2005013"/>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788238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Text Box 3"/>
          <p:cNvSpPr txBox="1">
            <a:spLocks noChangeArrowheads="1"/>
          </p:cNvSpPr>
          <p:nvPr/>
        </p:nvSpPr>
        <p:spPr bwMode="auto">
          <a:xfrm>
            <a:off x="6384925" y="5935663"/>
            <a:ext cx="1549400" cy="368300"/>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222212" name="Text Box 4"/>
          <p:cNvSpPr txBox="1">
            <a:spLocks noChangeArrowheads="1"/>
          </p:cNvSpPr>
          <p:nvPr/>
        </p:nvSpPr>
        <p:spPr bwMode="auto">
          <a:xfrm>
            <a:off x="563563" y="3656012"/>
            <a:ext cx="8016875" cy="2227263"/>
          </a:xfrm>
          <a:prstGeom prst="rect">
            <a:avLst/>
          </a:prstGeom>
          <a:noFill/>
          <a:ln w="9525">
            <a:noFill/>
            <a:miter lim="800000"/>
            <a:headEnd/>
            <a:tailEnd/>
          </a:ln>
        </p:spPr>
        <p:txBody>
          <a:bodyPr>
            <a:prstTxWarp prst="textNoShape">
              <a:avLst/>
            </a:prstTxWarp>
            <a:spAutoFit/>
          </a:bodyPr>
          <a:lstStyle/>
          <a:p>
            <a:r>
              <a:rPr lang="en-US" sz="2800" i="1">
                <a:solidFill>
                  <a:schemeClr val="tx1">
                    <a:lumMod val="95000"/>
                  </a:schemeClr>
                </a:solidFill>
              </a:rPr>
              <a:t>“Fluent writing is graceful, varied, rhythmic — almost musical. It’s easy to read aloud. Sentences are well built. They move. They are varied in structure and length. Each one seems to flow right out of the one before.”</a:t>
            </a:r>
          </a:p>
        </p:txBody>
      </p:sp>
      <p:pic>
        <p:nvPicPr>
          <p:cNvPr id="222213" name="Picture 5" descr="prod7187_dt"/>
          <p:cNvPicPr>
            <a:picLocks noChangeAspect="1" noChangeArrowheads="1"/>
          </p:cNvPicPr>
          <p:nvPr/>
        </p:nvPicPr>
        <p:blipFill>
          <a:blip r:embed="rId3"/>
          <a:srcRect/>
          <a:stretch>
            <a:fillRect/>
          </a:stretch>
        </p:blipFill>
        <p:spPr bwMode="auto">
          <a:xfrm>
            <a:off x="604640" y="552450"/>
            <a:ext cx="2724150" cy="2724150"/>
          </a:xfrm>
          <a:prstGeom prst="rect">
            <a:avLst/>
          </a:prstGeom>
          <a:noFill/>
          <a:ln w="9525">
            <a:noFill/>
            <a:miter lim="800000"/>
            <a:headEnd/>
            <a:tailEnd/>
          </a:ln>
        </p:spPr>
      </p:pic>
      <p:sp>
        <p:nvSpPr>
          <p:cNvPr id="10" name="Title 9"/>
          <p:cNvSpPr>
            <a:spLocks noGrp="1"/>
          </p:cNvSpPr>
          <p:nvPr>
            <p:ph type="title"/>
          </p:nvPr>
        </p:nvSpPr>
        <p:spPr>
          <a:xfrm>
            <a:off x="4069053" y="1122218"/>
            <a:ext cx="4511385" cy="1025237"/>
          </a:xfrm>
          <a:solidFill>
            <a:schemeClr val="accent1"/>
          </a:solidFill>
        </p:spPr>
        <p:txBody>
          <a:bodyPr anchor="ctr">
            <a:normAutofit/>
          </a:bodyPr>
          <a:lstStyle/>
          <a:p>
            <a:pPr algn="ctr"/>
            <a:r>
              <a:rPr lang="en-US" i="1">
                <a:solidFill>
                  <a:schemeClr val="tx1">
                    <a:lumMod val="95000"/>
                  </a:schemeClr>
                </a:solidFill>
              </a:rPr>
              <a:t>Sentence Fluency</a:t>
            </a:r>
            <a:endParaRPr lang="en-US" sz="3600">
              <a:solidFill>
                <a:schemeClr val="tx1">
                  <a:lumMod val="95000"/>
                </a:schemeClr>
              </a:solidFill>
            </a:endParaRPr>
          </a:p>
        </p:txBody>
      </p:sp>
      <p:sp>
        <p:nvSpPr>
          <p:cNvPr id="222215" name="Footer Placeholder 6"/>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11</a:t>
            </a:fld>
            <a:endParaRPr lang="en-US"/>
          </a:p>
        </p:txBody>
      </p:sp>
    </p:spTree>
    <p:extLst>
      <p:ext uri="{BB962C8B-B14F-4D97-AF65-F5344CB8AC3E}">
        <p14:creationId xmlns:p14="http://schemas.microsoft.com/office/powerpoint/2010/main" val="8746943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Text Box 2"/>
          <p:cNvSpPr txBox="1">
            <a:spLocks noChangeArrowheads="1"/>
          </p:cNvSpPr>
          <p:nvPr/>
        </p:nvSpPr>
        <p:spPr bwMode="auto">
          <a:xfrm>
            <a:off x="4648200" y="2133600"/>
            <a:ext cx="3436938" cy="2862263"/>
          </a:xfrm>
          <a:prstGeom prst="rect">
            <a:avLst/>
          </a:prstGeom>
          <a:noFill/>
          <a:ln w="9525">
            <a:noFill/>
            <a:miter lim="800000"/>
            <a:headEnd/>
            <a:tailEnd/>
          </a:ln>
        </p:spPr>
        <p:txBody>
          <a:bodyPr>
            <a:prstTxWarp prst="textNoShape">
              <a:avLst/>
            </a:prstTxWarp>
            <a:spAutoFit/>
          </a:bodyPr>
          <a:lstStyle/>
          <a:p>
            <a:r>
              <a:rPr lang="en-US" sz="3600">
                <a:solidFill>
                  <a:schemeClr val="tx1">
                    <a:lumMod val="95000"/>
                  </a:schemeClr>
                </a:solidFill>
                <a:latin typeface="Calibri" pitchFamily="-112" charset="0"/>
                <a:ea typeface="Calibri" pitchFamily="-112" charset="0"/>
                <a:cs typeface="Calibri" pitchFamily="-112" charset="0"/>
              </a:rPr>
              <a:t>It’s summer. It’s hot. I love to swim. I like the beach. I like to play volleyball. </a:t>
            </a:r>
          </a:p>
        </p:txBody>
      </p:sp>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pic>
        <p:nvPicPr>
          <p:cNvPr id="224260" name="Picture 7" descr="summer-beach_2_1680_x_1050.jpg"/>
          <p:cNvPicPr>
            <a:picLocks noChangeAspect="1"/>
          </p:cNvPicPr>
          <p:nvPr/>
        </p:nvPicPr>
        <p:blipFill>
          <a:blip r:embed="rId3"/>
          <a:srcRect/>
          <a:stretch>
            <a:fillRect/>
          </a:stretch>
        </p:blipFill>
        <p:spPr bwMode="auto">
          <a:xfrm>
            <a:off x="409016" y="2620964"/>
            <a:ext cx="3449167" cy="2154290"/>
          </a:xfrm>
          <a:prstGeom prst="rect">
            <a:avLst/>
          </a:prstGeom>
          <a:noFill/>
          <a:ln w="9525">
            <a:noFill/>
            <a:miter lim="800000"/>
            <a:headEnd/>
            <a:tailEnd/>
          </a:ln>
        </p:spPr>
      </p:pic>
      <p:sp>
        <p:nvSpPr>
          <p:cNvPr id="9" name="Title 8"/>
          <p:cNvSpPr>
            <a:spLocks noGrp="1"/>
          </p:cNvSpPr>
          <p:nvPr>
            <p:ph type="title"/>
          </p:nvPr>
        </p:nvSpPr>
        <p:spPr/>
        <p:txBody>
          <a:bodyPr>
            <a:normAutofit/>
          </a:bodyPr>
          <a:lstStyle/>
          <a:p>
            <a:r>
              <a:rPr lang="en-US">
                <a:solidFill>
                  <a:schemeClr val="tx1">
                    <a:lumMod val="95000"/>
                  </a:schemeClr>
                </a:solidFill>
                <a:latin typeface="Calibri" pitchFamily="-112" charset="0"/>
                <a:ea typeface="Calibri" pitchFamily="-112" charset="0"/>
                <a:cs typeface="Calibri" pitchFamily="-112" charset="0"/>
              </a:rPr>
              <a:t>Write 5 sentences about summer…..</a:t>
            </a:r>
            <a:endParaRPr lang="en-US">
              <a:solidFill>
                <a:schemeClr val="tx1">
                  <a:lumMod val="95000"/>
                </a:schemeClr>
              </a:solidFill>
            </a:endParaRPr>
          </a:p>
        </p:txBody>
      </p:sp>
      <p:sp>
        <p:nvSpPr>
          <p:cNvPr id="224262"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12</a:t>
            </a:fld>
            <a:endParaRPr lang="en-US"/>
          </a:p>
        </p:txBody>
      </p:sp>
    </p:spTree>
    <p:extLst>
      <p:ext uri="{BB962C8B-B14F-4D97-AF65-F5344CB8AC3E}">
        <p14:creationId xmlns:p14="http://schemas.microsoft.com/office/powerpoint/2010/main" val="17979783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a:xfrm>
            <a:off x="628650" y="365127"/>
            <a:ext cx="7886700" cy="938212"/>
          </a:xfrm>
          <a:solidFill>
            <a:schemeClr val="accent1"/>
          </a:solidFill>
        </p:spPr>
        <p:txBody>
          <a:bodyPr/>
          <a:lstStyle/>
          <a:p>
            <a:pPr eaLnBrk="1" hangingPunct="1"/>
            <a:r>
              <a:rPr lang="en-US">
                <a:solidFill>
                  <a:schemeClr val="tx1">
                    <a:lumMod val="95000"/>
                  </a:schemeClr>
                </a:solidFill>
                <a:ea typeface="ＭＳ Ｐゴシック" pitchFamily="-112" charset="-128"/>
                <a:cs typeface="ＭＳ Ｐゴシック" pitchFamily="-112" charset="-128"/>
              </a:rPr>
              <a:t>Teach transitions</a:t>
            </a:r>
          </a:p>
        </p:txBody>
      </p:sp>
      <p:sp>
        <p:nvSpPr>
          <p:cNvPr id="226310" name="Footer Placeholder 7"/>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sp>
        <p:nvSpPr>
          <p:cNvPr id="226307" name="Rectangle 4"/>
          <p:cNvSpPr>
            <a:spLocks noGrp="1" noChangeArrowheads="1"/>
          </p:cNvSpPr>
          <p:nvPr>
            <p:ph type="body" idx="4294967295"/>
          </p:nvPr>
        </p:nvSpPr>
        <p:spPr>
          <a:xfrm>
            <a:off x="4213225" y="2209800"/>
            <a:ext cx="4930775" cy="3787775"/>
          </a:xfrm>
        </p:spPr>
        <p:txBody>
          <a:bodyPr/>
          <a:lstStyle/>
          <a:p>
            <a:pPr marL="609600" indent="-609600" eaLnBrk="1" hangingPunct="1">
              <a:lnSpc>
                <a:spcPct val="90000"/>
              </a:lnSpc>
              <a:buClr>
                <a:schemeClr val="tx1"/>
              </a:buClr>
              <a:buFontTx/>
              <a:buNone/>
            </a:pPr>
            <a:r>
              <a:rPr lang="en-US" sz="2300" b="1">
                <a:solidFill>
                  <a:schemeClr val="tx2"/>
                </a:solidFill>
                <a:ea typeface="ＭＳ Ｐゴシック" pitchFamily="-112" charset="-128"/>
                <a:cs typeface="ＭＳ Ｐゴシック" pitchFamily="-112" charset="-128"/>
              </a:rPr>
              <a:t>	</a:t>
            </a:r>
          </a:p>
        </p:txBody>
      </p:sp>
      <p:sp>
        <p:nvSpPr>
          <p:cNvPr id="226308" name="TextBox 6"/>
          <p:cNvSpPr txBox="1">
            <a:spLocks noChangeArrowheads="1"/>
          </p:cNvSpPr>
          <p:nvPr/>
        </p:nvSpPr>
        <p:spPr bwMode="auto">
          <a:xfrm>
            <a:off x="3098184" y="1905000"/>
            <a:ext cx="2438400" cy="4154488"/>
          </a:xfrm>
          <a:prstGeom prst="rect">
            <a:avLst/>
          </a:prstGeom>
          <a:noFill/>
          <a:ln w="9525">
            <a:noFill/>
            <a:miter lim="800000"/>
            <a:headEnd/>
            <a:tailEnd/>
          </a:ln>
        </p:spPr>
        <p:txBody>
          <a:bodyPr>
            <a:prstTxWarp prst="textNoShape">
              <a:avLst/>
            </a:prstTxWarp>
            <a:spAutoFit/>
          </a:bodyPr>
          <a:lstStyle/>
          <a:p>
            <a:r>
              <a:rPr lang="en-US" sz="2400"/>
              <a:t>but</a:t>
            </a:r>
          </a:p>
          <a:p>
            <a:r>
              <a:rPr lang="en-US" sz="2400"/>
              <a:t>and then</a:t>
            </a:r>
          </a:p>
          <a:p>
            <a:r>
              <a:rPr lang="en-US" sz="2400"/>
              <a:t>at first </a:t>
            </a:r>
          </a:p>
          <a:p>
            <a:r>
              <a:rPr lang="en-US" sz="2400"/>
              <a:t>however</a:t>
            </a:r>
          </a:p>
          <a:p>
            <a:r>
              <a:rPr lang="en-US" sz="2400"/>
              <a:t>often</a:t>
            </a:r>
          </a:p>
          <a:p>
            <a:r>
              <a:rPr lang="en-US" sz="2400"/>
              <a:t>later</a:t>
            </a:r>
          </a:p>
          <a:p>
            <a:r>
              <a:rPr lang="en-US" sz="2400"/>
              <a:t>perhaps</a:t>
            </a:r>
          </a:p>
          <a:p>
            <a:r>
              <a:rPr lang="en-US" sz="2400"/>
              <a:t>by the way</a:t>
            </a:r>
          </a:p>
          <a:p>
            <a:r>
              <a:rPr lang="en-US" sz="2400"/>
              <a:t>on the contrary</a:t>
            </a:r>
          </a:p>
          <a:p>
            <a:r>
              <a:rPr lang="en-US" sz="2400"/>
              <a:t>and </a:t>
            </a:r>
          </a:p>
          <a:p>
            <a:r>
              <a:rPr lang="en-US" sz="2400"/>
              <a:t>briefly</a:t>
            </a:r>
          </a:p>
        </p:txBody>
      </p:sp>
      <p:sp>
        <p:nvSpPr>
          <p:cNvPr id="226309" name="TextBox 7"/>
          <p:cNvSpPr txBox="1">
            <a:spLocks noChangeArrowheads="1"/>
          </p:cNvSpPr>
          <p:nvPr/>
        </p:nvSpPr>
        <p:spPr bwMode="auto">
          <a:xfrm>
            <a:off x="5562600" y="1905000"/>
            <a:ext cx="2438400" cy="4154488"/>
          </a:xfrm>
          <a:prstGeom prst="rect">
            <a:avLst/>
          </a:prstGeom>
          <a:noFill/>
          <a:ln w="9525">
            <a:noFill/>
            <a:miter lim="800000"/>
            <a:headEnd/>
            <a:tailEnd/>
          </a:ln>
        </p:spPr>
        <p:txBody>
          <a:bodyPr>
            <a:prstTxWarp prst="textNoShape">
              <a:avLst/>
            </a:prstTxWarp>
            <a:spAutoFit/>
          </a:bodyPr>
          <a:lstStyle/>
          <a:p>
            <a:r>
              <a:rPr lang="en-US" sz="2400"/>
              <a:t>also</a:t>
            </a:r>
          </a:p>
          <a:p>
            <a:r>
              <a:rPr lang="en-US" sz="2400"/>
              <a:t>still, always</a:t>
            </a:r>
          </a:p>
          <a:p>
            <a:r>
              <a:rPr lang="en-US" sz="2400"/>
              <a:t>as, like</a:t>
            </a:r>
          </a:p>
          <a:p>
            <a:r>
              <a:rPr lang="en-US" sz="2400"/>
              <a:t>for example</a:t>
            </a:r>
          </a:p>
          <a:p>
            <a:r>
              <a:rPr lang="en-US" sz="2400"/>
              <a:t>in this way</a:t>
            </a:r>
          </a:p>
          <a:p>
            <a:r>
              <a:rPr lang="en-US" sz="2400"/>
              <a:t>suddenly</a:t>
            </a:r>
          </a:p>
          <a:p>
            <a:r>
              <a:rPr lang="en-US" sz="2400"/>
              <a:t>because</a:t>
            </a:r>
          </a:p>
          <a:p>
            <a:r>
              <a:rPr lang="en-US" sz="2400"/>
              <a:t>especially</a:t>
            </a:r>
          </a:p>
          <a:p>
            <a:r>
              <a:rPr lang="en-US" sz="2400"/>
              <a:t>in any case</a:t>
            </a:r>
          </a:p>
          <a:p>
            <a:r>
              <a:rPr lang="en-US" sz="2400"/>
              <a:t>finally</a:t>
            </a:r>
          </a:p>
          <a:p>
            <a:r>
              <a:rPr lang="en-US" sz="2400"/>
              <a:t>now</a:t>
            </a:r>
          </a:p>
        </p:txBody>
      </p:sp>
      <p:pic>
        <p:nvPicPr>
          <p:cNvPr id="226311" name="Picture 8" descr="connecting.jpeg"/>
          <p:cNvPicPr>
            <a:picLocks noChangeAspect="1"/>
          </p:cNvPicPr>
          <p:nvPr/>
        </p:nvPicPr>
        <p:blipFill>
          <a:blip r:embed="rId3"/>
          <a:srcRect/>
          <a:stretch>
            <a:fillRect/>
          </a:stretch>
        </p:blipFill>
        <p:spPr bwMode="auto">
          <a:xfrm>
            <a:off x="477982" y="2640807"/>
            <a:ext cx="2228850" cy="237807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normAutofit/>
          </a:bodyPr>
          <a:lstStyle/>
          <a:p>
            <a:fld id="{74C2F60E-34D8-DD42-93FD-7BD7AE432328}" type="slidenum">
              <a:rPr lang="en-US"/>
              <a:pPr/>
              <a:t>13</a:t>
            </a:fld>
            <a:endParaRPr lang="en-US"/>
          </a:p>
        </p:txBody>
      </p:sp>
    </p:spTree>
    <p:extLst>
      <p:ext uri="{BB962C8B-B14F-4D97-AF65-F5344CB8AC3E}">
        <p14:creationId xmlns:p14="http://schemas.microsoft.com/office/powerpoint/2010/main" val="2209663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pPr eaLnBrk="1" hangingPunct="1"/>
            <a:r>
              <a:rPr lang="en-US">
                <a:solidFill>
                  <a:schemeClr val="tx1">
                    <a:lumMod val="95000"/>
                  </a:schemeClr>
                </a:solidFill>
                <a:ea typeface="ＭＳ Ｐゴシック" pitchFamily="-112" charset="-128"/>
                <a:cs typeface="ＭＳ Ｐゴシック" pitchFamily="-112" charset="-128"/>
              </a:rPr>
              <a:t>Building Blocks</a:t>
            </a:r>
          </a:p>
        </p:txBody>
      </p:sp>
      <p:sp>
        <p:nvSpPr>
          <p:cNvPr id="228355" name="Rectangle 3"/>
          <p:cNvSpPr>
            <a:spLocks noGrp="1" noChangeArrowheads="1"/>
          </p:cNvSpPr>
          <p:nvPr>
            <p:ph idx="1"/>
          </p:nvPr>
        </p:nvSpPr>
        <p:spPr>
          <a:xfrm>
            <a:off x="3685308" y="1690689"/>
            <a:ext cx="5176405" cy="4251181"/>
          </a:xfrm>
        </p:spPr>
        <p:txBody>
          <a:bodyPr/>
          <a:lstStyle/>
          <a:p>
            <a:pPr eaLnBrk="1" hangingPunct="1">
              <a:buFontTx/>
              <a:buNone/>
              <a:tabLst>
                <a:tab pos="60325" algn="l"/>
                <a:tab pos="801688" algn="l"/>
              </a:tabLst>
            </a:pPr>
            <a:r>
              <a:rPr lang="en-US" sz="3200" i="1">
                <a:solidFill>
                  <a:schemeClr val="tx1">
                    <a:lumMod val="95000"/>
                  </a:schemeClr>
                </a:solidFill>
                <a:ea typeface="ＭＳ Ｐゴシック" pitchFamily="-112" charset="-128"/>
                <a:cs typeface="ＭＳ Ｐゴシック" pitchFamily="-112" charset="-128"/>
              </a:rPr>
              <a:t>What is a sentence?</a:t>
            </a:r>
          </a:p>
          <a:p>
            <a:pPr eaLnBrk="1" hangingPunct="1">
              <a:buFontTx/>
              <a:buNone/>
              <a:tabLst>
                <a:tab pos="60325" algn="l"/>
                <a:tab pos="801688" algn="l"/>
              </a:tabLst>
            </a:pPr>
            <a:endParaRPr lang="en-US">
              <a:solidFill>
                <a:schemeClr val="tx1">
                  <a:lumMod val="95000"/>
                </a:schemeClr>
              </a:solidFill>
              <a:ea typeface="ＭＳ Ｐゴシック" pitchFamily="-112" charset="-128"/>
              <a:cs typeface="ＭＳ Ｐゴシック" pitchFamily="-112" charset="-128"/>
            </a:endParaRP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The parrots attacked the frogs </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__________	__________</a:t>
            </a:r>
          </a:p>
          <a:p>
            <a:pPr eaLnBrk="1" hangingPunct="1">
              <a:buFontTx/>
              <a:buNone/>
              <a:tabLst>
                <a:tab pos="60325" algn="l"/>
                <a:tab pos="801688" algn="l"/>
              </a:tabLst>
            </a:pPr>
            <a:r>
              <a:rPr lang="en-US" sz="2000" i="1">
                <a:solidFill>
                  <a:schemeClr val="tx1">
                    <a:lumMod val="95000"/>
                  </a:schemeClr>
                </a:solidFill>
                <a:ea typeface="ＭＳ Ｐゴシック" pitchFamily="-112" charset="-128"/>
              </a:rPr>
              <a:t>where ?      		with whom?</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__________     	__________ </a:t>
            </a:r>
          </a:p>
          <a:p>
            <a:pPr eaLnBrk="1" hangingPunct="1">
              <a:buFontTx/>
              <a:buNone/>
              <a:tabLst>
                <a:tab pos="60325" algn="l"/>
                <a:tab pos="801688" algn="l"/>
              </a:tabLst>
            </a:pPr>
            <a:r>
              <a:rPr lang="en-US" sz="2000" i="1">
                <a:solidFill>
                  <a:schemeClr val="tx1">
                    <a:lumMod val="95000"/>
                  </a:schemeClr>
                </a:solidFill>
                <a:ea typeface="ＭＳ Ｐゴシック" pitchFamily="-112" charset="-128"/>
                <a:cs typeface="ＭＳ Ｐゴシック" pitchFamily="-112" charset="-128"/>
              </a:rPr>
              <a:t>when ?                         at what time?   </a:t>
            </a:r>
          </a:p>
          <a:p>
            <a:pPr eaLnBrk="1" hangingPunct="1">
              <a:buFontTx/>
              <a:buNone/>
              <a:tabLst>
                <a:tab pos="60325" algn="l"/>
                <a:tab pos="801688" algn="l"/>
              </a:tabLst>
            </a:pPr>
            <a:r>
              <a:rPr lang="en-US" sz="2000" i="1">
                <a:solidFill>
                  <a:schemeClr val="tx1">
                    <a:lumMod val="95000"/>
                  </a:schemeClr>
                </a:solidFill>
                <a:ea typeface="ＭＳ Ｐゴシック" pitchFamily="-112" charset="-128"/>
                <a:cs typeface="ＭＳ Ｐゴシック" pitchFamily="-112" charset="-128"/>
              </a:rPr>
              <a:t>____________                </a:t>
            </a:r>
          </a:p>
          <a:p>
            <a:pPr eaLnBrk="1" hangingPunct="1">
              <a:buFontTx/>
              <a:buNone/>
              <a:tabLst>
                <a:tab pos="60325" algn="l"/>
                <a:tab pos="801688" algn="l"/>
              </a:tabLst>
            </a:pPr>
            <a:r>
              <a:rPr lang="en-US" sz="2000" i="1">
                <a:solidFill>
                  <a:schemeClr val="tx1">
                    <a:lumMod val="95000"/>
                  </a:schemeClr>
                </a:solidFill>
                <a:ea typeface="ＭＳ Ｐゴシック" pitchFamily="-112" charset="-128"/>
                <a:cs typeface="ＭＳ Ｐゴシック" pitchFamily="-112" charset="-128"/>
              </a:rPr>
              <a:t>why?</a:t>
            </a:r>
          </a:p>
          <a:p>
            <a:pPr marL="2055813" lvl="4" indent="-912813" eaLnBrk="1" hangingPunct="1">
              <a:buFontTx/>
              <a:buNone/>
              <a:tabLst>
                <a:tab pos="60325" algn="l"/>
                <a:tab pos="801688" algn="l"/>
              </a:tabLst>
            </a:pPr>
            <a:endParaRPr lang="en-US" sz="2400">
              <a:solidFill>
                <a:schemeClr val="tx1">
                  <a:lumMod val="95000"/>
                </a:schemeClr>
              </a:solidFill>
              <a:ea typeface="ＭＳ Ｐゴシック" pitchFamily="-112" charset="-128"/>
            </a:endParaRPr>
          </a:p>
          <a:p>
            <a:pPr marL="2055813" lvl="4" indent="-912813" eaLnBrk="1" hangingPunct="1">
              <a:buFontTx/>
              <a:buNone/>
              <a:tabLst>
                <a:tab pos="60325" algn="l"/>
                <a:tab pos="801688" algn="l"/>
              </a:tabLst>
            </a:pPr>
            <a:endParaRPr lang="en-US" sz="2400">
              <a:solidFill>
                <a:schemeClr val="tx1">
                  <a:lumMod val="95000"/>
                </a:schemeClr>
              </a:solidFill>
              <a:ea typeface="ＭＳ Ｐゴシック" pitchFamily="-112" charset="-128"/>
            </a:endParaRPr>
          </a:p>
          <a:p>
            <a:pPr marL="2055813" lvl="4" indent="-912813" eaLnBrk="1" hangingPunct="1">
              <a:buFontTx/>
              <a:buNone/>
              <a:tabLst>
                <a:tab pos="60325" algn="l"/>
                <a:tab pos="801688" algn="l"/>
              </a:tabLst>
            </a:pPr>
            <a:endParaRPr lang="en-US">
              <a:solidFill>
                <a:schemeClr val="tx1">
                  <a:lumMod val="95000"/>
                </a:schemeClr>
              </a:solidFill>
              <a:ea typeface="ＭＳ Ｐゴシック" pitchFamily="-112" charset="-128"/>
            </a:endParaRPr>
          </a:p>
        </p:txBody>
      </p:sp>
      <p:sp>
        <p:nvSpPr>
          <p:cNvPr id="22835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14</a:t>
            </a:fld>
            <a:endParaRPr lang="en-US"/>
          </a:p>
        </p:txBody>
      </p:sp>
      <p:pic>
        <p:nvPicPr>
          <p:cNvPr id="2" name="Picture 1"/>
          <p:cNvPicPr>
            <a:picLocks noChangeAspect="1"/>
          </p:cNvPicPr>
          <p:nvPr/>
        </p:nvPicPr>
        <p:blipFill>
          <a:blip r:embed="rId3"/>
          <a:stretch>
            <a:fillRect/>
          </a:stretch>
        </p:blipFill>
        <p:spPr>
          <a:xfrm>
            <a:off x="265544" y="2715491"/>
            <a:ext cx="2818178" cy="2422236"/>
          </a:xfrm>
          <a:prstGeom prst="rect">
            <a:avLst/>
          </a:prstGeom>
        </p:spPr>
      </p:pic>
    </p:spTree>
    <p:extLst>
      <p:ext uri="{BB962C8B-B14F-4D97-AF65-F5344CB8AC3E}">
        <p14:creationId xmlns:p14="http://schemas.microsoft.com/office/powerpoint/2010/main" val="15544764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3" name="Picture 3" descr="giant-building-blocks-1"/>
          <p:cNvPicPr>
            <a:picLocks noChangeAspect="1" noChangeArrowheads="1"/>
          </p:cNvPicPr>
          <p:nvPr/>
        </p:nvPicPr>
        <p:blipFill>
          <a:blip r:embed="rId3"/>
          <a:srcRect/>
          <a:stretch>
            <a:fillRect/>
          </a:stretch>
        </p:blipFill>
        <p:spPr bwMode="auto">
          <a:xfrm>
            <a:off x="533400" y="394537"/>
            <a:ext cx="2111375" cy="2689225"/>
          </a:xfrm>
          <a:prstGeom prst="rect">
            <a:avLst/>
          </a:prstGeom>
          <a:noFill/>
          <a:ln w="9525">
            <a:noFill/>
            <a:miter lim="800000"/>
            <a:headEnd/>
            <a:tailEnd/>
          </a:ln>
        </p:spPr>
      </p:pic>
      <p:sp>
        <p:nvSpPr>
          <p:cNvPr id="230404" name="Text Box 4"/>
          <p:cNvSpPr txBox="1">
            <a:spLocks noChangeArrowheads="1"/>
          </p:cNvSpPr>
          <p:nvPr/>
        </p:nvSpPr>
        <p:spPr bwMode="auto">
          <a:xfrm>
            <a:off x="6384925" y="5897563"/>
            <a:ext cx="1549400" cy="369887"/>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230405" name="Text Box 5"/>
          <p:cNvSpPr txBox="1">
            <a:spLocks noChangeArrowheads="1"/>
          </p:cNvSpPr>
          <p:nvPr/>
        </p:nvSpPr>
        <p:spPr bwMode="auto">
          <a:xfrm>
            <a:off x="590550" y="3581400"/>
            <a:ext cx="8016875" cy="2227262"/>
          </a:xfrm>
          <a:prstGeom prst="rect">
            <a:avLst/>
          </a:prstGeom>
          <a:noFill/>
          <a:ln w="9525">
            <a:noFill/>
            <a:miter lim="800000"/>
            <a:headEnd/>
            <a:tailEnd/>
          </a:ln>
        </p:spPr>
        <p:txBody>
          <a:bodyPr>
            <a:prstTxWarp prst="textNoShape">
              <a:avLst/>
            </a:prstTxWarp>
            <a:spAutoFit/>
          </a:bodyPr>
          <a:lstStyle/>
          <a:p>
            <a:r>
              <a:rPr lang="en-US" sz="2800" i="1">
                <a:solidFill>
                  <a:schemeClr val="tx1">
                    <a:lumMod val="95000"/>
                  </a:schemeClr>
                </a:solidFill>
              </a:rPr>
              <a:t>“Herding cats…..The art of getting those ideas together, heading them out on the trail with a great sendoff; creating sequence, transitions, and a fine sense of pacing along the way; and, at the end of the drive, rounding them up…..”</a:t>
            </a:r>
          </a:p>
        </p:txBody>
      </p:sp>
      <p:sp>
        <p:nvSpPr>
          <p:cNvPr id="10" name="Title 9"/>
          <p:cNvSpPr>
            <a:spLocks noGrp="1"/>
          </p:cNvSpPr>
          <p:nvPr>
            <p:ph type="title"/>
          </p:nvPr>
        </p:nvSpPr>
        <p:spPr>
          <a:xfrm>
            <a:off x="4461164" y="568036"/>
            <a:ext cx="4054186" cy="1122653"/>
          </a:xfrm>
          <a:solidFill>
            <a:schemeClr val="accent1"/>
          </a:solidFill>
        </p:spPr>
        <p:txBody>
          <a:bodyPr>
            <a:normAutofit/>
          </a:bodyPr>
          <a:lstStyle/>
          <a:p>
            <a:pPr algn="ctr"/>
            <a:r>
              <a:rPr lang="en-US" i="1">
                <a:solidFill>
                  <a:schemeClr val="tx1">
                    <a:lumMod val="95000"/>
                  </a:schemeClr>
                </a:solidFill>
              </a:rPr>
              <a:t>Organization</a:t>
            </a:r>
            <a:endParaRPr lang="en-US">
              <a:solidFill>
                <a:schemeClr val="tx1">
                  <a:lumMod val="95000"/>
                </a:schemeClr>
              </a:solidFill>
            </a:endParaRPr>
          </a:p>
        </p:txBody>
      </p:sp>
      <p:sp>
        <p:nvSpPr>
          <p:cNvPr id="230407" name="Footer Placeholder 6"/>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15</a:t>
            </a:fld>
            <a:endParaRPr lang="en-US"/>
          </a:p>
        </p:txBody>
      </p:sp>
    </p:spTree>
    <p:extLst>
      <p:ext uri="{BB962C8B-B14F-4D97-AF65-F5344CB8AC3E}">
        <p14:creationId xmlns:p14="http://schemas.microsoft.com/office/powerpoint/2010/main" val="19356104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42" name="Rectangle 2"/>
          <p:cNvSpPr>
            <a:spLocks noGrp="1" noChangeArrowheads="1"/>
          </p:cNvSpPr>
          <p:nvPr>
            <p:ph type="title"/>
          </p:nvPr>
        </p:nvSpPr>
        <p:spPr/>
        <p:txBody>
          <a:bodyPr/>
          <a:lstStyle/>
          <a:p>
            <a:r>
              <a:rPr lang="en-US"/>
              <a:t>An unusual event…..</a:t>
            </a:r>
          </a:p>
        </p:txBody>
      </p:sp>
      <p:sp>
        <p:nvSpPr>
          <p:cNvPr id="232457" name="Footer Placeholder 9"/>
          <p:cNvSpPr>
            <a:spLocks noGrp="1"/>
          </p:cNvSpPr>
          <p:nvPr>
            <p:ph type="ftr" sz="quarter" idx="11"/>
          </p:nvPr>
        </p:nvSpPr>
        <p:spPr/>
        <p:txBody>
          <a:bodyPr/>
          <a:lstStyle/>
          <a:p>
            <a:r>
              <a:rPr lang="en-US"/>
              <a:t>Laura Terrill</a:t>
            </a:r>
          </a:p>
        </p:txBody>
      </p:sp>
      <p:sp>
        <p:nvSpPr>
          <p:cNvPr id="232451" name="Text Box 4"/>
          <p:cNvSpPr txBox="1">
            <a:spLocks noChangeArrowheads="1"/>
          </p:cNvSpPr>
          <p:nvPr/>
        </p:nvSpPr>
        <p:spPr bwMode="auto">
          <a:xfrm>
            <a:off x="457200" y="1511010"/>
            <a:ext cx="7924800" cy="584200"/>
          </a:xfrm>
          <a:prstGeom prst="rect">
            <a:avLst/>
          </a:prstGeom>
          <a:solidFill>
            <a:schemeClr val="accent1"/>
          </a:solidFill>
          <a:ln w="9525">
            <a:noFill/>
            <a:miter lim="800000"/>
            <a:headEnd/>
            <a:tailEnd/>
          </a:ln>
        </p:spPr>
        <p:txBody>
          <a:bodyPr>
            <a:prstTxWarp prst="textNoShape">
              <a:avLst/>
            </a:prstTxWarp>
            <a:spAutoFit/>
          </a:bodyPr>
          <a:lstStyle/>
          <a:p>
            <a:r>
              <a:rPr lang="en-US" sz="3200">
                <a:solidFill>
                  <a:schemeClr val="tx1">
                    <a:lumMod val="95000"/>
                  </a:schemeClr>
                </a:solidFill>
                <a:ea typeface="Calibri" pitchFamily="-112" charset="0"/>
                <a:cs typeface="Calibri" pitchFamily="-112" charset="0"/>
              </a:rPr>
              <a:t>1. Write an interesting topic sentence.</a:t>
            </a:r>
          </a:p>
        </p:txBody>
      </p:sp>
      <p:sp>
        <p:nvSpPr>
          <p:cNvPr id="232452" name="Text Box 5"/>
          <p:cNvSpPr txBox="1">
            <a:spLocks noChangeArrowheads="1"/>
          </p:cNvSpPr>
          <p:nvPr/>
        </p:nvSpPr>
        <p:spPr bwMode="auto">
          <a:xfrm>
            <a:off x="457200" y="5410200"/>
            <a:ext cx="7924800" cy="584775"/>
          </a:xfrm>
          <a:prstGeom prst="rect">
            <a:avLst/>
          </a:prstGeom>
          <a:solidFill>
            <a:schemeClr val="accent1"/>
          </a:solidFill>
          <a:ln w="9525">
            <a:noFill/>
            <a:miter lim="800000"/>
            <a:headEnd/>
            <a:tailEnd/>
          </a:ln>
        </p:spPr>
        <p:txBody>
          <a:bodyPr wrap="square">
            <a:prstTxWarp prst="textNoShape">
              <a:avLst/>
            </a:prstTxWarp>
            <a:spAutoFit/>
          </a:bodyPr>
          <a:lstStyle/>
          <a:p>
            <a:r>
              <a:rPr lang="en-US" sz="3200">
                <a:solidFill>
                  <a:schemeClr val="tx1">
                    <a:lumMod val="95000"/>
                  </a:schemeClr>
                </a:solidFill>
                <a:ea typeface="Calibri" pitchFamily="-112" charset="0"/>
                <a:cs typeface="Calibri" pitchFamily="-112" charset="0"/>
              </a:rPr>
              <a:t>2. Write a solid closing sentence. </a:t>
            </a:r>
          </a:p>
        </p:txBody>
      </p:sp>
      <p:sp>
        <p:nvSpPr>
          <p:cNvPr id="232453" name="Text Box 6"/>
          <p:cNvSpPr txBox="1">
            <a:spLocks noChangeArrowheads="1"/>
          </p:cNvSpPr>
          <p:nvPr/>
        </p:nvSpPr>
        <p:spPr bwMode="auto">
          <a:xfrm>
            <a:off x="5524500" y="29670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2</a:t>
            </a:r>
          </a:p>
        </p:txBody>
      </p:sp>
      <p:sp>
        <p:nvSpPr>
          <p:cNvPr id="232454" name="Text Box 7"/>
          <p:cNvSpPr txBox="1">
            <a:spLocks noChangeArrowheads="1"/>
          </p:cNvSpPr>
          <p:nvPr/>
        </p:nvSpPr>
        <p:spPr bwMode="auto">
          <a:xfrm>
            <a:off x="5524500" y="35766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3</a:t>
            </a:r>
          </a:p>
        </p:txBody>
      </p:sp>
      <p:sp>
        <p:nvSpPr>
          <p:cNvPr id="232455" name="Text Box 8"/>
          <p:cNvSpPr txBox="1">
            <a:spLocks noChangeArrowheads="1"/>
          </p:cNvSpPr>
          <p:nvPr/>
        </p:nvSpPr>
        <p:spPr bwMode="auto">
          <a:xfrm>
            <a:off x="5524500" y="41862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4</a:t>
            </a:r>
          </a:p>
        </p:txBody>
      </p:sp>
      <p:pic>
        <p:nvPicPr>
          <p:cNvPr id="232458" name="Picture 10" descr="IMG_3319.JPG"/>
          <p:cNvPicPr>
            <a:picLocks noChangeAspect="1"/>
          </p:cNvPicPr>
          <p:nvPr/>
        </p:nvPicPr>
        <p:blipFill>
          <a:blip r:embed="rId3"/>
          <a:srcRect/>
          <a:stretch>
            <a:fillRect/>
          </a:stretch>
        </p:blipFill>
        <p:spPr bwMode="auto">
          <a:xfrm>
            <a:off x="1066800" y="2286000"/>
            <a:ext cx="3779838" cy="2835275"/>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normAutofit/>
          </a:bodyPr>
          <a:lstStyle/>
          <a:p>
            <a:fld id="{74C2F60E-34D8-DD42-93FD-7BD7AE432328}" type="slidenum">
              <a:rPr lang="en-US"/>
              <a:pPr/>
              <a:t>16</a:t>
            </a:fld>
            <a:endParaRPr lang="en-US"/>
          </a:p>
        </p:txBody>
      </p:sp>
    </p:spTree>
    <p:extLst>
      <p:ext uri="{BB962C8B-B14F-4D97-AF65-F5344CB8AC3E}">
        <p14:creationId xmlns:p14="http://schemas.microsoft.com/office/powerpoint/2010/main" val="4191760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2408670"/>
            <a:ext cx="7406640" cy="914400"/>
          </a:xfrm>
          <a:solidFill>
            <a:schemeClr val="accent1"/>
          </a:solidFill>
        </p:spPr>
        <p:txBody>
          <a:bodyPr>
            <a:noAutofit/>
          </a:bodyPr>
          <a:lstStyle/>
          <a:p>
            <a:pPr marL="0">
              <a:buFont typeface="Georgia" pitchFamily="-112" charset="0"/>
              <a:buNone/>
            </a:pPr>
            <a:r>
              <a:rPr lang="en-US" sz="2800" smtClean="0">
                <a:solidFill>
                  <a:schemeClr val="tx1"/>
                </a:solidFill>
                <a:ea typeface="ＭＳ Ｐゴシック" pitchFamily="-112" charset="-128"/>
                <a:cs typeface="ＭＳ Ｐゴシック" pitchFamily="-112" charset="-128"/>
              </a:rPr>
              <a:t>It was a dark and stormy night when Zapata met El Chupacabra. </a:t>
            </a:r>
          </a:p>
          <a:p>
            <a:pPr marL="0">
              <a:buFont typeface="Georgia" pitchFamily="-112" charset="0"/>
              <a:buNone/>
            </a:pPr>
            <a:r>
              <a:rPr lang="en-US" sz="2800" smtClean="0">
                <a:solidFill>
                  <a:srgbClr val="FF0000"/>
                </a:solidFill>
                <a:ea typeface="ＭＳ Ｐゴシック" pitchFamily="-112" charset="-128"/>
                <a:cs typeface="ＭＳ Ｐゴシック" pitchFamily="-112" charset="-128"/>
              </a:rPr>
              <a:t>        	 </a:t>
            </a:r>
            <a:r>
              <a:rPr lang="en-US" sz="2800" smtClean="0">
                <a:solidFill>
                  <a:schemeClr val="accent1"/>
                </a:solidFill>
                <a:ea typeface="ＭＳ Ｐゴシック" pitchFamily="-112" charset="-128"/>
                <a:cs typeface="ＭＳ Ｐゴシック" pitchFamily="-112" charset="-128"/>
              </a:rPr>
              <a:t>—</a:t>
            </a:r>
          </a:p>
          <a:p>
            <a:pPr marL="0">
              <a:buFont typeface="Georgia" pitchFamily="-112" charset="0"/>
              <a:buNone/>
            </a:pPr>
            <a:r>
              <a:rPr lang="en-US" sz="2800" smtClean="0">
                <a:solidFill>
                  <a:schemeClr val="accent1"/>
                </a:solidFill>
                <a:ea typeface="ＭＳ Ｐゴシック" pitchFamily="-112" charset="-128"/>
                <a:cs typeface="ＭＳ Ｐゴシック" pitchFamily="-112" charset="-128"/>
              </a:rPr>
              <a:t>         	 —</a:t>
            </a:r>
          </a:p>
          <a:p>
            <a:pPr marL="0">
              <a:buFont typeface="Georgia" pitchFamily="-112" charset="0"/>
              <a:buNone/>
            </a:pPr>
            <a:r>
              <a:rPr lang="en-US" sz="2800" smtClean="0">
                <a:solidFill>
                  <a:schemeClr val="accent1"/>
                </a:solidFill>
                <a:ea typeface="ＭＳ Ｐゴシック" pitchFamily="-112" charset="-128"/>
                <a:cs typeface="ＭＳ Ｐゴシック" pitchFamily="-112" charset="-128"/>
              </a:rPr>
              <a:t>         	 —</a:t>
            </a:r>
          </a:p>
        </p:txBody>
      </p:sp>
      <p:sp>
        <p:nvSpPr>
          <p:cNvPr id="7" name="Content Placeholder 5"/>
          <p:cNvSpPr txBox="1">
            <a:spLocks/>
          </p:cNvSpPr>
          <p:nvPr/>
        </p:nvSpPr>
        <p:spPr bwMode="auto">
          <a:xfrm>
            <a:off x="457200" y="4876800"/>
            <a:ext cx="7406640" cy="914400"/>
          </a:xfrm>
          <a:prstGeom prst="rect">
            <a:avLst/>
          </a:prstGeom>
          <a:solidFill>
            <a:schemeClr val="accent1"/>
          </a:solidFill>
          <a:ln w="9525">
            <a:noFill/>
            <a:miter lim="800000"/>
            <a:headEnd/>
            <a:tailEnd/>
          </a:ln>
        </p:spPr>
        <p:txBody>
          <a:bodyPr>
            <a:prstTxWarp prst="textNoShape">
              <a:avLst/>
            </a:prstTxWarp>
          </a:bodyPr>
          <a:lstStyle/>
          <a:p>
            <a:pPr indent="-255588">
              <a:spcBef>
                <a:spcPts val="300"/>
              </a:spcBef>
              <a:buClr>
                <a:srgbClr val="A04DA3"/>
              </a:buClr>
              <a:buFont typeface="Georgia" pitchFamily="-1" charset="0"/>
              <a:buNone/>
              <a:defRPr/>
            </a:pPr>
            <a:r>
              <a:rPr lang="en-US" sz="2800">
                <a:latin typeface="+mn-lt"/>
                <a:ea typeface="ＭＳ Ｐゴシック" charset="-128"/>
                <a:cs typeface="ＭＳ Ｐゴシック" charset="-128"/>
              </a:rPr>
              <a:t>Sadly Zapata learned too late that nightmares do come true. </a:t>
            </a:r>
          </a:p>
        </p:txBody>
      </p:sp>
      <p:pic>
        <p:nvPicPr>
          <p:cNvPr id="234501" name="Picture 7" descr="images.jpeg"/>
          <p:cNvPicPr>
            <a:picLocks noChangeAspect="1"/>
          </p:cNvPicPr>
          <p:nvPr/>
        </p:nvPicPr>
        <p:blipFill>
          <a:blip r:embed="rId2"/>
          <a:srcRect/>
          <a:stretch>
            <a:fillRect/>
          </a:stretch>
        </p:blipFill>
        <p:spPr bwMode="auto">
          <a:xfrm>
            <a:off x="608360" y="294302"/>
            <a:ext cx="2154238" cy="1755775"/>
          </a:xfrm>
          <a:prstGeom prst="rect">
            <a:avLst/>
          </a:prstGeom>
          <a:noFill/>
          <a:ln w="9525">
            <a:noFill/>
            <a:miter lim="800000"/>
            <a:headEnd/>
            <a:tailEnd/>
          </a:ln>
        </p:spPr>
      </p:pic>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17</a:t>
            </a:fld>
            <a:endParaRPr lang="en-US"/>
          </a:p>
        </p:txBody>
      </p:sp>
    </p:spTree>
    <p:extLst>
      <p:ext uri="{BB962C8B-B14F-4D97-AF65-F5344CB8AC3E}">
        <p14:creationId xmlns:p14="http://schemas.microsoft.com/office/powerpoint/2010/main" val="1946704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6514" name="Text Box 2"/>
          <p:cNvSpPr txBox="1">
            <a:spLocks noChangeArrowheads="1"/>
          </p:cNvSpPr>
          <p:nvPr/>
        </p:nvSpPr>
        <p:spPr bwMode="auto">
          <a:xfrm>
            <a:off x="577850" y="540327"/>
            <a:ext cx="3689350" cy="769441"/>
          </a:xfrm>
          <a:prstGeom prst="rect">
            <a:avLst/>
          </a:prstGeom>
          <a:solidFill>
            <a:schemeClr val="accent1"/>
          </a:solidFill>
          <a:ln w="9525">
            <a:noFill/>
            <a:miter lim="800000"/>
            <a:headEnd/>
            <a:tailEnd/>
          </a:ln>
        </p:spPr>
        <p:txBody>
          <a:bodyPr wrap="square">
            <a:prstTxWarp prst="textNoShape">
              <a:avLst/>
            </a:prstTxWarp>
            <a:spAutoFit/>
          </a:bodyPr>
          <a:lstStyle/>
          <a:p>
            <a:pPr algn="ctr">
              <a:defRPr/>
            </a:pPr>
            <a:r>
              <a:rPr lang="en-US" sz="4400" i="1">
                <a:latin typeface="+mj-lt"/>
                <a:ea typeface="ＭＳ Ｐゴシック" charset="-128"/>
                <a:cs typeface="ＭＳ Ｐゴシック" charset="-128"/>
              </a:rPr>
              <a:t>Word Choice</a:t>
            </a:r>
            <a:endParaRPr lang="en-US" sz="3600">
              <a:latin typeface="+mj-lt"/>
              <a:ea typeface="ＭＳ Ｐゴシック" charset="-128"/>
              <a:cs typeface="ＭＳ Ｐゴシック" charset="-128"/>
            </a:endParaRPr>
          </a:p>
        </p:txBody>
      </p:sp>
      <p:sp>
        <p:nvSpPr>
          <p:cNvPr id="137219" name="Text Box 3"/>
          <p:cNvSpPr txBox="1">
            <a:spLocks noChangeArrowheads="1"/>
          </p:cNvSpPr>
          <p:nvPr/>
        </p:nvSpPr>
        <p:spPr bwMode="auto">
          <a:xfrm>
            <a:off x="6384925" y="6248400"/>
            <a:ext cx="1963738" cy="457200"/>
          </a:xfrm>
          <a:prstGeom prst="rect">
            <a:avLst/>
          </a:prstGeom>
          <a:noFill/>
          <a:ln w="9525">
            <a:noFill/>
            <a:miter lim="800000"/>
            <a:headEnd/>
            <a:tailEnd/>
          </a:ln>
        </p:spPr>
        <p:txBody>
          <a:bodyPr wrap="none">
            <a:prstTxWarp prst="textNoShape">
              <a:avLst/>
            </a:prstTxWarp>
            <a:spAutoFit/>
          </a:bodyPr>
          <a:lstStyle/>
          <a:p>
            <a:r>
              <a:rPr lang="en-US">
                <a:solidFill>
                  <a:srgbClr val="376092"/>
                </a:solidFill>
              </a:rPr>
              <a:t>Ruth Culham</a:t>
            </a:r>
          </a:p>
        </p:txBody>
      </p:sp>
      <p:sp>
        <p:nvSpPr>
          <p:cNvPr id="1216516" name="Text Box 4"/>
          <p:cNvSpPr txBox="1">
            <a:spLocks noChangeArrowheads="1"/>
          </p:cNvSpPr>
          <p:nvPr/>
        </p:nvSpPr>
        <p:spPr bwMode="auto">
          <a:xfrm>
            <a:off x="3870325" y="1516698"/>
            <a:ext cx="5029200" cy="4832092"/>
          </a:xfrm>
          <a:prstGeom prst="rect">
            <a:avLst/>
          </a:prstGeom>
          <a:noFill/>
          <a:ln w="9525">
            <a:noFill/>
            <a:miter lim="800000"/>
            <a:headEnd/>
            <a:tailEnd/>
          </a:ln>
        </p:spPr>
        <p:txBody>
          <a:bodyPr>
            <a:prstTxWarp prst="textNoShape">
              <a:avLst/>
            </a:prstTxWarp>
            <a:spAutoFit/>
          </a:bodyPr>
          <a:lstStyle/>
          <a:p>
            <a:pPr>
              <a:defRPr/>
            </a:pPr>
            <a:r>
              <a:rPr lang="en-US" sz="2800" i="1">
                <a:solidFill>
                  <a:schemeClr val="tx1">
                    <a:lumMod val="95000"/>
                  </a:schemeClr>
                </a:solidFill>
                <a:latin typeface="+mn-lt"/>
                <a:ea typeface="ＭＳ Ｐゴシック" charset="-128"/>
                <a:cs typeface="ＭＳ Ｐゴシック" charset="-128"/>
              </a:rPr>
              <a:t>“Word choice is about the use of rich, colorful, precise language that communicates.. in good descriptive writing, strong word choice clarifies and expands ideas. In persuasive writing, it moves you to a new vision of things. In narrative writing, it creates images in your mind that are so real, you feel like you are part of the story itself.” </a:t>
            </a:r>
          </a:p>
        </p:txBody>
      </p:sp>
      <p:pic>
        <p:nvPicPr>
          <p:cNvPr id="137221" name="Picture 6" descr="thoughtful"/>
          <p:cNvPicPr>
            <a:picLocks noGrp="1" noChangeAspect="1" noChangeArrowheads="1"/>
          </p:cNvPicPr>
          <p:nvPr/>
        </p:nvPicPr>
        <p:blipFill>
          <a:blip r:embed="rId3"/>
          <a:srcRect/>
          <a:stretch>
            <a:fillRect/>
          </a:stretch>
        </p:blipFill>
        <p:spPr bwMode="auto">
          <a:xfrm>
            <a:off x="838200" y="2209800"/>
            <a:ext cx="2595563" cy="2736850"/>
          </a:xfrm>
          <a:prstGeom prst="rect">
            <a:avLst/>
          </a:prstGeom>
          <a:noFill/>
          <a:ln w="9525">
            <a:noFill/>
            <a:miter lim="800000"/>
            <a:headEnd/>
            <a:tailEnd/>
          </a:ln>
        </p:spPr>
      </p:pic>
      <p:sp>
        <p:nvSpPr>
          <p:cNvPr id="137222"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C4FB623F-ED63-E040-8B0F-DE0161378C39}" type="slidenum">
              <a:rPr lang="en-US">
                <a:latin typeface="Arial" pitchFamily="-103" charset="0"/>
                <a:ea typeface="ＭＳ Ｐゴシック" pitchFamily="-103" charset="-128"/>
                <a:cs typeface="ＭＳ Ｐゴシック" pitchFamily="-103" charset="-128"/>
              </a:rPr>
              <a:pPr/>
              <a:t>18</a:t>
            </a:fld>
            <a:endParaRPr lang="en-US">
              <a:latin typeface="Arial" pitchFamily="-103" charset="0"/>
              <a:ea typeface="ＭＳ Ｐゴシック" pitchFamily="-103" charset="-128"/>
              <a:cs typeface="ＭＳ Ｐゴシック" pitchFamily="-103" charset="-128"/>
            </a:endParaRP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493711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Title 3"/>
          <p:cNvSpPr>
            <a:spLocks noGrp="1"/>
          </p:cNvSpPr>
          <p:nvPr>
            <p:ph type="title"/>
          </p:nvPr>
        </p:nvSpPr>
        <p:spPr/>
        <p:txBody>
          <a:bodyPr/>
          <a:lstStyle/>
          <a:p>
            <a:r>
              <a:rPr lang="en-US">
                <a:ea typeface="ＭＳ Ｐゴシック" pitchFamily="-112" charset="-128"/>
                <a:cs typeface="ＭＳ Ｐゴシック" pitchFamily="-112" charset="-128"/>
              </a:rPr>
              <a:t>Expand a Headline</a:t>
            </a:r>
          </a:p>
        </p:txBody>
      </p:sp>
      <p:sp>
        <p:nvSpPr>
          <p:cNvPr id="245764" name="Footer Placeholder 1"/>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p>
        </p:txBody>
      </p:sp>
      <p:sp>
        <p:nvSpPr>
          <p:cNvPr id="245763" name="Content Placeholder 4"/>
          <p:cNvSpPr>
            <a:spLocks noGrp="1"/>
          </p:cNvSpPr>
          <p:nvPr>
            <p:ph idx="4294967295"/>
          </p:nvPr>
        </p:nvSpPr>
        <p:spPr>
          <a:xfrm>
            <a:off x="696960" y="2222500"/>
            <a:ext cx="3419475" cy="3454400"/>
          </a:xfrm>
        </p:spPr>
        <p:txBody>
          <a:bodyPr/>
          <a:lstStyle/>
          <a:p>
            <a:pPr marL="0" indent="0" algn="ctr">
              <a:buFont typeface="Georgia" pitchFamily="-112" charset="0"/>
              <a:buNone/>
            </a:pPr>
            <a:r>
              <a:rPr lang="en-US" sz="3200" b="1" smtClean="0">
                <a:ea typeface="ＭＳ Ｐゴシック" pitchFamily="-112" charset="-128"/>
                <a:cs typeface="ＭＳ Ｐゴシック" pitchFamily="-112" charset="-128"/>
              </a:rPr>
              <a:t>Ce couple de retraités achète une maison et tombe sur un vrai trésor enfui dans sa grange</a:t>
            </a:r>
            <a:endParaRPr lang="en-US" sz="3200" smtClean="0">
              <a:ea typeface="ＭＳ Ｐゴシック" pitchFamily="-112" charset="-128"/>
              <a:cs typeface="ＭＳ Ｐゴシック" pitchFamily="-112" charset="-128"/>
            </a:endParaRPr>
          </a:p>
        </p:txBody>
      </p:sp>
      <p:pic>
        <p:nvPicPr>
          <p:cNvPr id="245765" name="Picture 5" descr="image00222153.jpg"/>
          <p:cNvPicPr>
            <a:picLocks noChangeAspect="1"/>
          </p:cNvPicPr>
          <p:nvPr/>
        </p:nvPicPr>
        <p:blipFill>
          <a:blip r:embed="rId2"/>
          <a:srcRect/>
          <a:stretch>
            <a:fillRect/>
          </a:stretch>
        </p:blipFill>
        <p:spPr bwMode="auto">
          <a:xfrm>
            <a:off x="4938713" y="1714500"/>
            <a:ext cx="3900487" cy="3743325"/>
          </a:xfrm>
          <a:prstGeom prst="rect">
            <a:avLst/>
          </a:prstGeom>
          <a:noFill/>
          <a:ln w="9525">
            <a:noFill/>
            <a:miter lim="800000"/>
            <a:headEnd/>
            <a:tailEnd/>
          </a:ln>
        </p:spPr>
      </p:pic>
      <p:sp>
        <p:nvSpPr>
          <p:cNvPr id="245766" name="TextBox 6"/>
          <p:cNvSpPr txBox="1">
            <a:spLocks noChangeArrowheads="1"/>
          </p:cNvSpPr>
          <p:nvPr/>
        </p:nvSpPr>
        <p:spPr bwMode="auto">
          <a:xfrm>
            <a:off x="3048000" y="6019800"/>
            <a:ext cx="5680075" cy="523875"/>
          </a:xfrm>
          <a:prstGeom prst="rect">
            <a:avLst/>
          </a:prstGeom>
          <a:noFill/>
          <a:ln w="9525">
            <a:noFill/>
            <a:miter lim="800000"/>
            <a:headEnd/>
            <a:tailEnd/>
          </a:ln>
        </p:spPr>
        <p:txBody>
          <a:bodyPr>
            <a:prstTxWarp prst="textNoShape">
              <a:avLst/>
            </a:prstTxWarp>
            <a:spAutoFit/>
          </a:bodyPr>
          <a:lstStyle/>
          <a:p>
            <a:pPr algn="r"/>
            <a:r>
              <a:rPr lang="en-US" sz="1400"/>
              <a:t>http://www.actupus.com/ce-couple-de-retraites-achetent-une-maison-et-tombent-sur-un-vrai-tresor-enfui-dans-leur-grange/</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19</a:t>
            </a:fld>
            <a:endParaRPr lang="en-US"/>
          </a:p>
        </p:txBody>
      </p:sp>
    </p:spTree>
    <p:extLst>
      <p:ext uri="{BB962C8B-B14F-4D97-AF65-F5344CB8AC3E}">
        <p14:creationId xmlns:p14="http://schemas.microsoft.com/office/powerpoint/2010/main" val="1272563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66"/>
            <a:ext cx="8229600" cy="1069848"/>
          </a:xfrm>
        </p:spPr>
        <p:txBody>
          <a:bodyPr/>
          <a:lstStyle/>
          <a:p>
            <a:r>
              <a:rPr lang="en-US"/>
              <a:t>Presentational Communication….</a:t>
            </a:r>
          </a:p>
        </p:txBody>
      </p:sp>
      <p:graphicFrame>
        <p:nvGraphicFramePr>
          <p:cNvPr id="4" name="Table 3"/>
          <p:cNvGraphicFramePr>
            <a:graphicFrameLocks noGrp="1"/>
          </p:cNvGraphicFramePr>
          <p:nvPr/>
        </p:nvGraphicFramePr>
        <p:xfrm>
          <a:off x="457200" y="1677924"/>
          <a:ext cx="8229600" cy="4740909"/>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negotiated communication.</a:t>
                      </a:r>
                    </a:p>
                  </a:txBody>
                  <a:tcPr/>
                </a:tc>
                <a:tc>
                  <a:txBody>
                    <a:bodyPr/>
                    <a:lstStyle/>
                    <a:p>
                      <a:r>
                        <a:rPr lang="en-US" sz="2000"/>
                        <a:t>one-way</a:t>
                      </a:r>
                      <a:r>
                        <a:rPr lang="en-US" sz="2000" baseline="0"/>
                        <a:t> communication.</a:t>
                      </a:r>
                      <a:endParaRPr lang="en-US" sz="2000"/>
                    </a:p>
                  </a:txBody>
                  <a:tcPr/>
                </a:tc>
              </a:tr>
              <a:tr h="645583">
                <a:tc>
                  <a:txBody>
                    <a:bodyPr/>
                    <a:lstStyle/>
                    <a:p>
                      <a:r>
                        <a:rPr lang="en-US" sz="2000"/>
                        <a:t>random.</a:t>
                      </a:r>
                    </a:p>
                  </a:txBody>
                  <a:tcPr/>
                </a:tc>
                <a:tc>
                  <a:txBody>
                    <a:bodyPr/>
                    <a:lstStyle/>
                    <a:p>
                      <a:r>
                        <a:rPr lang="en-US" sz="2000"/>
                        <a:t>practiced, rehearsed, polished, edited. </a:t>
                      </a:r>
                    </a:p>
                  </a:txBody>
                  <a:tcPr/>
                </a:tc>
              </a:tr>
              <a:tr h="645583">
                <a:tc>
                  <a:txBody>
                    <a:bodyPr/>
                    <a:lstStyle/>
                    <a:p>
                      <a:r>
                        <a:rPr lang="en-US" sz="2000"/>
                        <a:t>unplanned.</a:t>
                      </a:r>
                    </a:p>
                  </a:txBody>
                  <a:tcPr/>
                </a:tc>
                <a:tc>
                  <a:txBody>
                    <a:bodyPr/>
                    <a:lstStyle/>
                    <a:p>
                      <a:r>
                        <a:rPr lang="en-US" sz="2000"/>
                        <a:t>organized. </a:t>
                      </a:r>
                    </a:p>
                  </a:txBody>
                  <a:tcPr/>
                </a:tc>
              </a:tr>
              <a:tr h="645583">
                <a:tc>
                  <a:txBody>
                    <a:bodyPr/>
                    <a:lstStyle/>
                    <a:p>
                      <a:r>
                        <a:rPr lang="en-US" sz="2000"/>
                        <a:t>speaking or writing in a vacuum.</a:t>
                      </a:r>
                    </a:p>
                  </a:txBody>
                  <a:tcPr/>
                </a:tc>
                <a:tc>
                  <a:txBody>
                    <a:bodyPr/>
                    <a:lstStyle/>
                    <a:p>
                      <a:r>
                        <a:rPr lang="en-US" sz="2000"/>
                        <a:t>an awareness</a:t>
                      </a:r>
                      <a:r>
                        <a:rPr lang="en-US" sz="2000" baseline="0"/>
                        <a:t> of audience (formal/informal; cultural context).</a:t>
                      </a:r>
                      <a:endParaRPr lang="en-US" sz="2000"/>
                    </a:p>
                  </a:txBody>
                  <a:tcPr/>
                </a:tc>
              </a:tr>
              <a:tr h="645583">
                <a:tc>
                  <a:txBody>
                    <a:bodyPr/>
                    <a:lstStyle/>
                    <a:p>
                      <a:r>
                        <a:rPr lang="en-US" sz="2000"/>
                        <a:t>reliance</a:t>
                      </a:r>
                      <a:r>
                        <a:rPr lang="en-US" sz="2000" baseline="0"/>
                        <a:t> on circumlocution</a:t>
                      </a:r>
                      <a:endParaRPr lang="en-US" sz="2000"/>
                    </a:p>
                  </a:txBody>
                  <a:tcPr/>
                </a:tc>
                <a:tc>
                  <a:txBody>
                    <a:bodyPr/>
                    <a:lstStyle/>
                    <a:p>
                      <a:r>
                        <a:rPr lang="en-US" sz="2000"/>
                        <a:t>improved by using appropropriate</a:t>
                      </a:r>
                      <a:r>
                        <a:rPr lang="en-US" sz="2000" baseline="0"/>
                        <a:t> tools – dictionary, spell-check, etc.</a:t>
                      </a:r>
                      <a:endParaRPr lang="en-US" sz="2000"/>
                    </a:p>
                  </a:txBody>
                  <a:tcPr/>
                </a:tc>
              </a:tr>
              <a:tr h="645583">
                <a:tc>
                  <a:txBody>
                    <a:bodyPr/>
                    <a:lstStyle/>
                    <a:p>
                      <a:r>
                        <a:rPr lang="en-US" sz="2000"/>
                        <a:t>speaking or writing only for the teacher.</a:t>
                      </a:r>
                    </a:p>
                  </a:txBody>
                  <a:tcPr/>
                </a:tc>
                <a:tc>
                  <a:txBody>
                    <a:bodyPr/>
                    <a:lstStyle/>
                    <a:p>
                      <a:r>
                        <a:rPr lang="en-US" sz="2000"/>
                        <a:t>produced</a:t>
                      </a:r>
                      <a:r>
                        <a:rPr lang="en-US" sz="2000" baseline="0"/>
                        <a:t> for an intended audience and purpose.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t>2</a:t>
            </a:fld>
            <a:endParaRPr lang="en-US" dirty="0"/>
          </a:p>
        </p:txBody>
      </p:sp>
    </p:spTree>
    <p:extLst>
      <p:ext uri="{BB962C8B-B14F-4D97-AF65-F5344CB8AC3E}">
        <p14:creationId xmlns:p14="http://schemas.microsoft.com/office/powerpoint/2010/main" val="1211868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Footer Placeholder 3"/>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p>
        </p:txBody>
      </p:sp>
      <p:pic>
        <p:nvPicPr>
          <p:cNvPr id="246787" name="Picture 6" descr="image0033374.jpg"/>
          <p:cNvPicPr>
            <a:picLocks noChangeAspect="1"/>
          </p:cNvPicPr>
          <p:nvPr/>
        </p:nvPicPr>
        <p:blipFill>
          <a:blip r:embed="rId2"/>
          <a:srcRect/>
          <a:stretch>
            <a:fillRect/>
          </a:stretch>
        </p:blipFill>
        <p:spPr bwMode="auto">
          <a:xfrm>
            <a:off x="352425" y="1712913"/>
            <a:ext cx="3900488" cy="3714750"/>
          </a:xfrm>
          <a:prstGeom prst="rect">
            <a:avLst/>
          </a:prstGeom>
          <a:noFill/>
          <a:ln w="9525">
            <a:noFill/>
            <a:miter lim="800000"/>
            <a:headEnd/>
            <a:tailEnd/>
          </a:ln>
        </p:spPr>
      </p:pic>
      <p:pic>
        <p:nvPicPr>
          <p:cNvPr id="246788" name="Picture 7" descr="image0077798.jpg"/>
          <p:cNvPicPr>
            <a:picLocks noChangeAspect="1"/>
          </p:cNvPicPr>
          <p:nvPr/>
        </p:nvPicPr>
        <p:blipFill>
          <a:blip r:embed="rId3"/>
          <a:srcRect/>
          <a:stretch>
            <a:fillRect/>
          </a:stretch>
        </p:blipFill>
        <p:spPr bwMode="auto">
          <a:xfrm>
            <a:off x="4638675" y="1689100"/>
            <a:ext cx="3935413" cy="3667125"/>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normAutofit/>
          </a:bodyPr>
          <a:lstStyle/>
          <a:p>
            <a:fld id="{74C2F60E-34D8-DD42-93FD-7BD7AE432328}" type="slidenum">
              <a:rPr lang="en-US"/>
              <a:pPr/>
              <a:t>20</a:t>
            </a:fld>
            <a:endParaRPr lang="en-US"/>
          </a:p>
        </p:txBody>
      </p:sp>
    </p:spTree>
    <p:extLst>
      <p:ext uri="{BB962C8B-B14F-4D97-AF65-F5344CB8AC3E}">
        <p14:creationId xmlns:p14="http://schemas.microsoft.com/office/powerpoint/2010/main" val="11879276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ext Box 2"/>
          <p:cNvSpPr txBox="1">
            <a:spLocks noChangeArrowheads="1"/>
          </p:cNvSpPr>
          <p:nvPr/>
        </p:nvSpPr>
        <p:spPr bwMode="auto">
          <a:xfrm>
            <a:off x="4322619" y="1066800"/>
            <a:ext cx="3703782" cy="769441"/>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4400" i="1"/>
              <a:t>Conventions</a:t>
            </a:r>
            <a:endParaRPr lang="en-US" sz="3600"/>
          </a:p>
        </p:txBody>
      </p:sp>
      <p:sp>
        <p:nvSpPr>
          <p:cNvPr id="157699" name="Text Box 3"/>
          <p:cNvSpPr txBox="1">
            <a:spLocks noChangeArrowheads="1"/>
          </p:cNvSpPr>
          <p:nvPr/>
        </p:nvSpPr>
        <p:spPr bwMode="auto">
          <a:xfrm>
            <a:off x="6477000" y="6184900"/>
            <a:ext cx="1549400" cy="368300"/>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157700" name="Text Box 4"/>
          <p:cNvSpPr txBox="1">
            <a:spLocks noChangeArrowheads="1"/>
          </p:cNvSpPr>
          <p:nvPr/>
        </p:nvSpPr>
        <p:spPr bwMode="auto">
          <a:xfrm>
            <a:off x="563563" y="3530600"/>
            <a:ext cx="8016875" cy="2654300"/>
          </a:xfrm>
          <a:prstGeom prst="rect">
            <a:avLst/>
          </a:prstGeom>
          <a:noFill/>
          <a:ln w="9525">
            <a:noFill/>
            <a:miter lim="800000"/>
            <a:headEnd/>
            <a:tailEnd/>
          </a:ln>
        </p:spPr>
        <p:txBody>
          <a:bodyPr>
            <a:prstTxWarp prst="textNoShape">
              <a:avLst/>
            </a:prstTxWarp>
            <a:spAutoFit/>
          </a:bodyPr>
          <a:lstStyle/>
          <a:p>
            <a:r>
              <a:rPr lang="en-US" sz="2800" i="1">
                <a:solidFill>
                  <a:schemeClr val="tx1">
                    <a:lumMod val="95000"/>
                  </a:schemeClr>
                </a:solidFill>
              </a:rPr>
              <a:t>“Students in classes where conventions are valued over everything else get a distorted view of writing… Effective writing classrooms are places where there is a balance between creating interesting, informative, imaginative texts, and editing those texts for conventions.”</a:t>
            </a:r>
          </a:p>
        </p:txBody>
      </p:sp>
      <p:pic>
        <p:nvPicPr>
          <p:cNvPr id="157701" name="Picture 5" descr="grammar-sic"/>
          <p:cNvPicPr>
            <a:picLocks noChangeAspect="1" noChangeArrowheads="1"/>
          </p:cNvPicPr>
          <p:nvPr/>
        </p:nvPicPr>
        <p:blipFill>
          <a:blip r:embed="rId3"/>
          <a:srcRect/>
          <a:stretch>
            <a:fillRect/>
          </a:stretch>
        </p:blipFill>
        <p:spPr bwMode="auto">
          <a:xfrm>
            <a:off x="563563" y="500063"/>
            <a:ext cx="2867025" cy="2962275"/>
          </a:xfrm>
          <a:prstGeom prst="rect">
            <a:avLst/>
          </a:prstGeom>
          <a:noFill/>
          <a:ln w="9525">
            <a:noFill/>
            <a:miter lim="800000"/>
            <a:headEnd/>
            <a:tailEnd/>
          </a:ln>
        </p:spPr>
      </p:pic>
      <p:sp>
        <p:nvSpPr>
          <p:cNvPr id="157702"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82219873-79EF-C14B-B9BD-9696DA1AA3E9}" type="slidenum">
              <a:rPr lang="en-US">
                <a:latin typeface="Arial" pitchFamily="-103" charset="0"/>
                <a:ea typeface="ＭＳ Ｐゴシック" pitchFamily="-103" charset="-128"/>
                <a:cs typeface="ＭＳ Ｐゴシック" pitchFamily="-103" charset="-128"/>
              </a:rPr>
              <a:pPr/>
              <a:t>21</a:t>
            </a:fld>
            <a:endParaRPr lang="en-US">
              <a:latin typeface="Arial" pitchFamily="-103" charset="0"/>
              <a:ea typeface="ＭＳ Ｐゴシック" pitchFamily="-103" charset="-128"/>
              <a:cs typeface="ＭＳ Ｐゴシック" pitchFamily="-103" charset="-128"/>
            </a:endParaRP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437574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1"/>
          <p:cNvSpPr>
            <a:spLocks noGrp="1"/>
          </p:cNvSpPr>
          <p:nvPr>
            <p:ph type="title"/>
          </p:nvPr>
        </p:nvSpPr>
        <p:spPr>
          <a:xfrm>
            <a:off x="533400" y="171868"/>
            <a:ext cx="8229600" cy="1066800"/>
          </a:xfrm>
        </p:spPr>
        <p:txBody>
          <a:bodyPr/>
          <a:lstStyle/>
          <a:p>
            <a:pPr eaLnBrk="1" hangingPunct="1"/>
            <a:r>
              <a:rPr lang="en-US">
                <a:ea typeface="ＭＳ Ｐゴシック" pitchFamily="-103" charset="-128"/>
                <a:cs typeface="ＭＳ Ｐゴシック" pitchFamily="-103" charset="-128"/>
              </a:rPr>
              <a:t>Conventions</a:t>
            </a:r>
          </a:p>
        </p:txBody>
      </p:sp>
      <p:sp>
        <p:nvSpPr>
          <p:cNvPr id="10" name="TextBox 9"/>
          <p:cNvSpPr txBox="1">
            <a:spLocks noChangeArrowheads="1"/>
          </p:cNvSpPr>
          <p:nvPr/>
        </p:nvSpPr>
        <p:spPr bwMode="auto">
          <a:xfrm>
            <a:off x="1551709" y="4426902"/>
            <a:ext cx="6677891" cy="1569661"/>
          </a:xfrm>
          <a:prstGeom prst="rect">
            <a:avLst/>
          </a:prstGeom>
          <a:noFill/>
          <a:ln w="9525">
            <a:noFill/>
            <a:miter lim="800000"/>
            <a:headEnd/>
            <a:tailEnd/>
          </a:ln>
        </p:spPr>
        <p:txBody>
          <a:bodyPr wrap="square">
            <a:prstTxWarp prst="textNoShape">
              <a:avLst/>
            </a:prstTxWarp>
            <a:spAutoFit/>
          </a:bodyPr>
          <a:lstStyle/>
          <a:p>
            <a:pPr algn="ctr"/>
            <a:r>
              <a:rPr lang="en-US" sz="2400"/>
              <a:t>“It has now become conventional wisdom…… that the best way to teach conventions is by example, using texts students create.”</a:t>
            </a:r>
          </a:p>
          <a:p>
            <a:pPr algn="r"/>
            <a:r>
              <a:rPr lang="en-US" sz="2400" i="1"/>
              <a:t>--Culham12\][xcvb</a:t>
            </a:r>
          </a:p>
        </p:txBody>
      </p:sp>
      <p:graphicFrame>
        <p:nvGraphicFramePr>
          <p:cNvPr id="15" name="Table 14"/>
          <p:cNvGraphicFramePr>
            <a:graphicFrameLocks noGrp="1"/>
          </p:cNvGraphicFramePr>
          <p:nvPr/>
        </p:nvGraphicFramePr>
        <p:xfrm>
          <a:off x="533400" y="1600200"/>
          <a:ext cx="8229600" cy="2743200"/>
        </p:xfrm>
        <a:graphic>
          <a:graphicData uri="http://schemas.openxmlformats.org/drawingml/2006/table">
            <a:tbl>
              <a:tblPr firstRow="1" bandRow="1">
                <a:tableStyleId>{69CF1AB2-1976-4502-BF36-3FF5EA218861}</a:tableStyleId>
              </a:tblPr>
              <a:tblGrid>
                <a:gridCol w="3124200"/>
                <a:gridCol w="1905000"/>
                <a:gridCol w="3200400"/>
              </a:tblGrid>
              <a:tr h="383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Correct use of all conventions</a:t>
                      </a:r>
                    </a:p>
                  </a:txBody>
                  <a:tcPr anchor="ctr"/>
                </a:tc>
                <a:tc>
                  <a:txBody>
                    <a:bodyPr/>
                    <a:lstStyle/>
                    <a:p>
                      <a:pPr algn="l"/>
                      <a:endParaRPr lang="en-US" sz="2400" b="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u="none" strike="noStrike" kern="1200" cap="none" spc="0" normalizeH="0" baseline="0" noProof="0">
                          <a:ln>
                            <a:noFill/>
                          </a:ln>
                          <a:effectLst/>
                          <a:uLnTx/>
                          <a:uFillTx/>
                        </a:rPr>
                        <a:t>Risk-taking</a:t>
                      </a:r>
                    </a:p>
                  </a:txBody>
                  <a:tcPr anchor="ctr"/>
                </a:tc>
              </a:tr>
              <a:tr h="383540">
                <a:tc>
                  <a:txBody>
                    <a:bodyPr/>
                    <a:lstStyle/>
                    <a:p>
                      <a:pPr algn="l">
                        <a:buClr>
                          <a:schemeClr val="accent6"/>
                        </a:buClr>
                      </a:pPr>
                      <a:endParaRPr lang="en-US" sz="2400" b="0"/>
                    </a:p>
                    <a:p>
                      <a:pPr lvl="0" algn="l">
                        <a:buClr>
                          <a:schemeClr val="accent6"/>
                        </a:buClr>
                      </a:pPr>
                      <a:r>
                        <a:rPr lang="en-US" sz="2400" b="0"/>
                        <a:t>Writing errors are bad, they are indicators of failure</a:t>
                      </a:r>
                    </a:p>
                    <a:p>
                      <a:pPr algn="l"/>
                      <a:endParaRPr lang="en-US" sz="2400" b="0"/>
                    </a:p>
                  </a:txBody>
                  <a:tcPr anchor="ctr"/>
                </a:tc>
                <a:tc>
                  <a:txBody>
                    <a:bodyPr/>
                    <a:lstStyle/>
                    <a:p>
                      <a:pPr algn="l"/>
                      <a:endParaRPr lang="en-US" sz="2400" b="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Writing errors are good, they are opportunities for instruction</a:t>
                      </a:r>
                    </a:p>
                  </a:txBody>
                  <a:tcPr anchor="ctr"/>
                </a:tc>
              </a:tr>
            </a:tbl>
          </a:graphicData>
        </a:graphic>
      </p:graphicFrame>
      <p:sp>
        <p:nvSpPr>
          <p:cNvPr id="13" name="Right Arrow 12"/>
          <p:cNvSpPr/>
          <p:nvPr/>
        </p:nvSpPr>
        <p:spPr>
          <a:xfrm>
            <a:off x="4267200" y="19812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Right Arrow 18"/>
          <p:cNvSpPr/>
          <p:nvPr/>
        </p:nvSpPr>
        <p:spPr>
          <a:xfrm>
            <a:off x="4267200" y="32004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lide Number Placeholder 8"/>
          <p:cNvSpPr>
            <a:spLocks noGrp="1"/>
          </p:cNvSpPr>
          <p:nvPr>
            <p:ph type="sldNum" sz="quarter" idx="4294967295"/>
          </p:nvPr>
        </p:nvSpPr>
        <p:spPr>
          <a:xfrm>
            <a:off x="0" y="1272222"/>
            <a:ext cx="533400" cy="244476"/>
          </a:xfrm>
          <a:prstGeom prst="rect">
            <a:avLst/>
          </a:prstGeom>
        </p:spPr>
        <p:txBody>
          <a:bodyPr>
            <a:normAutofit/>
          </a:bodyPr>
          <a:lstStyle/>
          <a:p>
            <a:fld id="{74C2F60E-34D8-DD42-93FD-7BD7AE432328}" type="slidenum">
              <a:rPr lang="en-US"/>
              <a:pPr/>
              <a:t>22</a:t>
            </a:fld>
            <a:endParaRPr lang="en-US"/>
          </a:p>
        </p:txBody>
      </p:sp>
      <p:sp>
        <p:nvSpPr>
          <p:cNvPr id="11" name="Footer Placeholder 10"/>
          <p:cNvSpPr>
            <a:spLocks noGrp="1"/>
          </p:cNvSpPr>
          <p:nvPr>
            <p:ph type="ftr" sz="quarter" idx="4294967295"/>
          </p:nvPr>
        </p:nvSpPr>
        <p:spPr>
          <a:xfrm>
            <a:off x="0" y="6430962"/>
            <a:ext cx="5421083" cy="365125"/>
          </a:xfrm>
          <a:prstGeom prst="rect">
            <a:avLst/>
          </a:prstGeom>
        </p:spPr>
        <p:txBody>
          <a:bodyPr/>
          <a:lstStyle/>
          <a:p>
            <a:r>
              <a:rPr lang="en-US"/>
              <a:t>Laura Terrill</a:t>
            </a:r>
          </a:p>
        </p:txBody>
      </p:sp>
    </p:spTree>
    <p:extLst>
      <p:ext uri="{BB962C8B-B14F-4D97-AF65-F5344CB8AC3E}">
        <p14:creationId xmlns:p14="http://schemas.microsoft.com/office/powerpoint/2010/main" val="449228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457200" y="202247"/>
            <a:ext cx="8229600" cy="1069975"/>
          </a:xfrm>
        </p:spPr>
        <p:txBody>
          <a:bodyPr/>
          <a:lstStyle/>
          <a:p>
            <a:pPr eaLnBrk="1" hangingPunct="1"/>
            <a:r>
              <a:rPr lang="en-US">
                <a:ea typeface="ＭＳ Ｐゴシック" pitchFamily="-103" charset="-128"/>
                <a:cs typeface="ＭＳ Ｐゴシック" pitchFamily="-103" charset="-128"/>
              </a:rPr>
              <a:t>Great Art of France: Virtual Visits</a:t>
            </a:r>
          </a:p>
        </p:txBody>
      </p:sp>
      <p:sp>
        <p:nvSpPr>
          <p:cNvPr id="160771"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DB9C7C14-F3F4-704C-A890-4332A43C8BB8}" type="slidenum">
              <a:rPr lang="en-US">
                <a:latin typeface="Arial" pitchFamily="-103" charset="0"/>
                <a:ea typeface="ＭＳ Ｐゴシック" pitchFamily="-103" charset="-128"/>
                <a:cs typeface="ＭＳ Ｐゴシック" pitchFamily="-103" charset="-128"/>
              </a:rPr>
              <a:pPr/>
              <a:t>23</a:t>
            </a:fld>
            <a:endParaRPr lang="en-US">
              <a:latin typeface="Arial" pitchFamily="-103" charset="0"/>
              <a:ea typeface="ＭＳ Ｐゴシック" pitchFamily="-103" charset="-128"/>
              <a:cs typeface="ＭＳ Ｐゴシック" pitchFamily="-103" charset="-128"/>
            </a:endParaRPr>
          </a:p>
        </p:txBody>
      </p:sp>
      <p:sp>
        <p:nvSpPr>
          <p:cNvPr id="160772" name="Rectangle 3"/>
          <p:cNvSpPr>
            <a:spLocks noChangeArrowheads="1"/>
          </p:cNvSpPr>
          <p:nvPr/>
        </p:nvSpPr>
        <p:spPr bwMode="auto">
          <a:xfrm>
            <a:off x="3335338" y="2446338"/>
            <a:ext cx="5181600" cy="2227262"/>
          </a:xfrm>
          <a:prstGeom prst="rect">
            <a:avLst/>
          </a:prstGeom>
          <a:noFill/>
          <a:ln w="9525">
            <a:noFill/>
            <a:miter lim="800000"/>
            <a:headEnd/>
            <a:tailEnd/>
          </a:ln>
        </p:spPr>
        <p:txBody>
          <a:bodyPr>
            <a:prstTxWarp prst="textNoShape">
              <a:avLst/>
            </a:prstTxWarp>
            <a:spAutoFit/>
          </a:bodyPr>
          <a:lstStyle/>
          <a:p>
            <a:r>
              <a:rPr lang="en-US" sz="2800">
                <a:solidFill>
                  <a:schemeClr val="tx1">
                    <a:lumMod val="95000"/>
                  </a:schemeClr>
                </a:solidFill>
              </a:rPr>
              <a:t>Elle s’appelle Mona Lisa. Elle a 32 ans. Elle n’est pas jolie, mais elle n’est pas laide, non plus. Elle a les cheveux longs, pas noirs, pas blonds......</a:t>
            </a:r>
          </a:p>
        </p:txBody>
      </p:sp>
      <p:pic>
        <p:nvPicPr>
          <p:cNvPr id="160773" name="Picture 4"/>
          <p:cNvPicPr>
            <a:picLocks noChangeAspect="1" noChangeArrowheads="1"/>
          </p:cNvPicPr>
          <p:nvPr/>
        </p:nvPicPr>
        <p:blipFill>
          <a:blip r:embed="rId3"/>
          <a:srcRect/>
          <a:stretch>
            <a:fillRect/>
          </a:stretch>
        </p:blipFill>
        <p:spPr bwMode="auto">
          <a:xfrm>
            <a:off x="848447" y="1961429"/>
            <a:ext cx="1909762" cy="2938462"/>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US"/>
              <a:t>Laura Terrill</a:t>
            </a:r>
          </a:p>
        </p:txBody>
      </p:sp>
      <p:sp>
        <p:nvSpPr>
          <p:cNvPr id="2" name="TextBox 1"/>
          <p:cNvSpPr txBox="1"/>
          <p:nvPr/>
        </p:nvSpPr>
        <p:spPr>
          <a:xfrm>
            <a:off x="457201" y="5099477"/>
            <a:ext cx="8058150" cy="1200329"/>
          </a:xfrm>
          <a:prstGeom prst="rect">
            <a:avLst/>
          </a:prstGeom>
          <a:noFill/>
        </p:spPr>
        <p:txBody>
          <a:bodyPr wrap="square" rtlCol="0">
            <a:spAutoFit/>
          </a:bodyPr>
          <a:lstStyle/>
          <a:p>
            <a:r>
              <a:rPr lang="en-US" sz="2400"/>
              <a:t>Her name is Mona Lisa. She is 32 years old. She is not pretty, but she is not ugly either. She has long hair, not black, not blond</a:t>
            </a:r>
            <a:r>
              <a:rPr lang="is-IS" sz="2400"/>
              <a:t>…..</a:t>
            </a:r>
            <a:endParaRPr lang="en-US" sz="2400"/>
          </a:p>
        </p:txBody>
      </p:sp>
    </p:spTree>
    <p:extLst>
      <p:ext uri="{BB962C8B-B14F-4D97-AF65-F5344CB8AC3E}">
        <p14:creationId xmlns:p14="http://schemas.microsoft.com/office/powerpoint/2010/main" val="17855400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3"/>
          <p:cNvSpPr>
            <a:spLocks noChangeArrowheads="1"/>
          </p:cNvSpPr>
          <p:nvPr/>
        </p:nvSpPr>
        <p:spPr bwMode="auto">
          <a:xfrm>
            <a:off x="228600" y="3055938"/>
            <a:ext cx="1544012" cy="830997"/>
          </a:xfrm>
          <a:prstGeom prst="rect">
            <a:avLst/>
          </a:prstGeom>
          <a:noFill/>
          <a:ln w="9525">
            <a:noFill/>
            <a:miter lim="800000"/>
            <a:headEnd/>
            <a:tailEnd/>
          </a:ln>
        </p:spPr>
        <p:txBody>
          <a:bodyPr wrap="none">
            <a:prstTxWarp prst="textNoShape">
              <a:avLst/>
            </a:prstTxWarp>
            <a:spAutoFit/>
          </a:bodyPr>
          <a:lstStyle/>
          <a:p>
            <a:r>
              <a:rPr lang="en-US" sz="2400">
                <a:latin typeface="Georgia" pitchFamily="-103" charset="0"/>
                <a:ea typeface="Calibri" pitchFamily="-103" charset="0"/>
                <a:cs typeface="Calibri" pitchFamily="-103" charset="0"/>
              </a:rPr>
              <a:t>What did </a:t>
            </a:r>
          </a:p>
          <a:p>
            <a:r>
              <a:rPr lang="en-US" sz="2400">
                <a:latin typeface="Georgia" pitchFamily="-103" charset="0"/>
                <a:ea typeface="Calibri" pitchFamily="-103" charset="0"/>
                <a:cs typeface="Calibri" pitchFamily="-103" charset="0"/>
              </a:rPr>
              <a:t>you do? </a:t>
            </a:r>
          </a:p>
        </p:txBody>
      </p:sp>
      <p:sp>
        <p:nvSpPr>
          <p:cNvPr id="162819" name="Title 13"/>
          <p:cNvSpPr>
            <a:spLocks noGrp="1"/>
          </p:cNvSpPr>
          <p:nvPr>
            <p:ph type="title"/>
          </p:nvPr>
        </p:nvSpPr>
        <p:spPr>
          <a:xfrm>
            <a:off x="590550" y="437668"/>
            <a:ext cx="8283719" cy="878514"/>
          </a:xfrm>
          <a:solidFill>
            <a:schemeClr val="accent1"/>
          </a:solidFill>
        </p:spPr>
        <p:txBody>
          <a:bodyPr/>
          <a:lstStyle/>
          <a:p>
            <a:pPr algn="ctr" eaLnBrk="1" hangingPunct="1"/>
            <a:r>
              <a:rPr lang="en-US">
                <a:ea typeface="ＭＳ Ｐゴシック" pitchFamily="-103" charset="-128"/>
                <a:cs typeface="ＭＳ Ｐゴシック" pitchFamily="-103" charset="-128"/>
              </a:rPr>
              <a:t>Yesterday – Today - Tomorrow</a:t>
            </a:r>
          </a:p>
        </p:txBody>
      </p:sp>
      <p:sp>
        <p:nvSpPr>
          <p:cNvPr id="162820" name="Slide Number Placeholder 6"/>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67365A72-5C2E-CB4C-9E91-67DC496944ED}" type="slidenum">
              <a:rPr lang="en-US">
                <a:latin typeface="Arial" pitchFamily="-103" charset="0"/>
                <a:ea typeface="ＭＳ Ｐゴシック" pitchFamily="-103" charset="-128"/>
                <a:cs typeface="ＭＳ Ｐゴシック" pitchFamily="-103" charset="-128"/>
              </a:rPr>
              <a:pPr/>
              <a:t>24</a:t>
            </a:fld>
            <a:endParaRPr lang="en-US">
              <a:latin typeface="Arial" pitchFamily="-103" charset="0"/>
              <a:ea typeface="ＭＳ Ｐゴシック" pitchFamily="-103" charset="-128"/>
              <a:cs typeface="ＭＳ Ｐゴシック" pitchFamily="-103" charset="-128"/>
            </a:endParaRPr>
          </a:p>
        </p:txBody>
      </p:sp>
      <p:sp>
        <p:nvSpPr>
          <p:cNvPr id="162821" name="Rectangle 3"/>
          <p:cNvSpPr>
            <a:spLocks noChangeArrowheads="1"/>
          </p:cNvSpPr>
          <p:nvPr/>
        </p:nvSpPr>
        <p:spPr bwMode="auto">
          <a:xfrm>
            <a:off x="3273569" y="5914450"/>
            <a:ext cx="2971800" cy="461962"/>
          </a:xfrm>
          <a:prstGeom prst="rect">
            <a:avLst/>
          </a:prstGeom>
          <a:noFill/>
          <a:ln w="9525">
            <a:noFill/>
            <a:miter lim="800000"/>
            <a:headEnd/>
            <a:tailEnd/>
          </a:ln>
        </p:spPr>
        <p:txBody>
          <a:bodyPr>
            <a:prstTxWarp prst="textNoShape">
              <a:avLst/>
            </a:prstTxWarp>
            <a:spAutoFit/>
          </a:bodyPr>
          <a:lstStyle/>
          <a:p>
            <a:pPr algn="ctr"/>
            <a:r>
              <a:rPr lang="en-US" sz="2400">
                <a:latin typeface="Georgia" pitchFamily="-103" charset="0"/>
                <a:ea typeface="Calibri" pitchFamily="-103" charset="0"/>
                <a:cs typeface="Calibri" pitchFamily="-103" charset="0"/>
              </a:rPr>
              <a:t>What are you doing? </a:t>
            </a:r>
          </a:p>
        </p:txBody>
      </p:sp>
      <p:sp>
        <p:nvSpPr>
          <p:cNvPr id="162822" name="Rectangle 3"/>
          <p:cNvSpPr>
            <a:spLocks noChangeArrowheads="1"/>
          </p:cNvSpPr>
          <p:nvPr/>
        </p:nvSpPr>
        <p:spPr bwMode="auto">
          <a:xfrm>
            <a:off x="7543800" y="3055938"/>
            <a:ext cx="1505540" cy="1200329"/>
          </a:xfrm>
          <a:prstGeom prst="rect">
            <a:avLst/>
          </a:prstGeom>
          <a:noFill/>
          <a:ln w="9525">
            <a:noFill/>
            <a:miter lim="800000"/>
            <a:headEnd/>
            <a:tailEnd/>
          </a:ln>
        </p:spPr>
        <p:txBody>
          <a:bodyPr wrap="none">
            <a:prstTxWarp prst="textNoShape">
              <a:avLst/>
            </a:prstTxWarp>
            <a:spAutoFit/>
          </a:bodyPr>
          <a:lstStyle/>
          <a:p>
            <a:r>
              <a:rPr lang="en-US" sz="2400">
                <a:latin typeface="Georgia" pitchFamily="-103" charset="0"/>
                <a:ea typeface="Calibri" pitchFamily="-103" charset="0"/>
                <a:cs typeface="Calibri" pitchFamily="-103" charset="0"/>
              </a:rPr>
              <a:t>What</a:t>
            </a:r>
            <a:r>
              <a:rPr lang="en-US" sz="2400">
                <a:latin typeface="Georgia" pitchFamily="-103" charset="0"/>
                <a:ea typeface="Georgia" pitchFamily="-103" charset="0"/>
                <a:cs typeface="Georgia" pitchFamily="-103" charset="0"/>
              </a:rPr>
              <a:t> </a:t>
            </a:r>
            <a:r>
              <a:rPr lang="en-US" sz="2400">
                <a:latin typeface="Georgia" pitchFamily="-103" charset="0"/>
                <a:ea typeface="Calibri" pitchFamily="-103" charset="0"/>
                <a:cs typeface="Calibri" pitchFamily="-103" charset="0"/>
              </a:rPr>
              <a:t>are </a:t>
            </a:r>
          </a:p>
          <a:p>
            <a:r>
              <a:rPr lang="en-US" sz="2400">
                <a:latin typeface="Georgia" pitchFamily="-103" charset="0"/>
                <a:ea typeface="Calibri" pitchFamily="-103" charset="0"/>
                <a:cs typeface="Calibri" pitchFamily="-103" charset="0"/>
              </a:rPr>
              <a:t>you going</a:t>
            </a:r>
          </a:p>
          <a:p>
            <a:r>
              <a:rPr lang="en-US" sz="2400">
                <a:latin typeface="Georgia" pitchFamily="-103" charset="0"/>
                <a:ea typeface="Calibri" pitchFamily="-103" charset="0"/>
                <a:cs typeface="Calibri" pitchFamily="-103" charset="0"/>
              </a:rPr>
              <a:t>to do? </a:t>
            </a:r>
          </a:p>
        </p:txBody>
      </p:sp>
      <p:pic>
        <p:nvPicPr>
          <p:cNvPr id="162823" name="Picture 6" descr="Pictures of El Yunque.jpg"/>
          <p:cNvPicPr>
            <a:picLocks noChangeAspect="1"/>
          </p:cNvPicPr>
          <p:nvPr/>
        </p:nvPicPr>
        <p:blipFill>
          <a:blip r:embed="rId3"/>
          <a:srcRect/>
          <a:stretch>
            <a:fillRect/>
          </a:stretch>
        </p:blipFill>
        <p:spPr bwMode="auto">
          <a:xfrm>
            <a:off x="1828800" y="1981200"/>
            <a:ext cx="5575300" cy="3913188"/>
          </a:xfrm>
          <a:prstGeom prst="rect">
            <a:avLst/>
          </a:prstGeom>
          <a:noFill/>
          <a:ln w="9525">
            <a:noFill/>
            <a:miter lim="800000"/>
            <a:headEnd/>
            <a:tailEnd/>
          </a:ln>
        </p:spPr>
      </p:pic>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93621349"/>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Content Placeholder 4" descr="Revising.jpg"/>
          <p:cNvPicPr>
            <a:picLocks noGrp="1" noChangeAspect="1"/>
          </p:cNvPicPr>
          <p:nvPr>
            <p:ph/>
          </p:nvPr>
        </p:nvPicPr>
        <p:blipFill>
          <a:blip r:embed="rId2"/>
          <a:srcRect l="-27727" r="-27727"/>
          <a:stretch>
            <a:fillRect/>
          </a:stretch>
        </p:blipFill>
        <p:spPr>
          <a:xfrm>
            <a:off x="762000" y="685800"/>
            <a:ext cx="7772400" cy="5486400"/>
          </a:xfrm>
        </p:spPr>
      </p:pic>
      <p:sp>
        <p:nvSpPr>
          <p:cNvPr id="224259" name="TextBox 5"/>
          <p:cNvSpPr txBox="1">
            <a:spLocks noChangeArrowheads="1"/>
          </p:cNvSpPr>
          <p:nvPr/>
        </p:nvSpPr>
        <p:spPr bwMode="auto">
          <a:xfrm>
            <a:off x="5334000" y="6119813"/>
            <a:ext cx="3621088" cy="738187"/>
          </a:xfrm>
          <a:prstGeom prst="rect">
            <a:avLst/>
          </a:prstGeom>
          <a:noFill/>
          <a:ln w="9525">
            <a:noFill/>
            <a:miter lim="800000"/>
            <a:headEnd/>
            <a:tailEnd/>
          </a:ln>
        </p:spPr>
        <p:txBody>
          <a:bodyPr wrap="none">
            <a:prstTxWarp prst="textNoShape">
              <a:avLst/>
            </a:prstTxWarp>
            <a:spAutoFit/>
          </a:bodyPr>
          <a:lstStyle/>
          <a:p>
            <a:r>
              <a:rPr lang="en-US" sz="1400" i="1"/>
              <a:t>Look at My Book — How Kids Can Write &amp; </a:t>
            </a:r>
          </a:p>
          <a:p>
            <a:r>
              <a:rPr lang="en-US" sz="1400" i="1"/>
              <a:t>Illustrate Terrific Books</a:t>
            </a:r>
          </a:p>
          <a:p>
            <a:r>
              <a:rPr lang="en-US" sz="1400"/>
              <a:t>Loreen Leedy</a:t>
            </a:r>
          </a:p>
        </p:txBody>
      </p:sp>
      <p:sp>
        <p:nvSpPr>
          <p:cNvPr id="5" name="Footer Placeholder 4"/>
          <p:cNvSpPr>
            <a:spLocks noGrp="1"/>
          </p:cNvSpPr>
          <p:nvPr>
            <p:ph type="ftr" sz="quarter" idx="11"/>
          </p:nvPr>
        </p:nvSpPr>
        <p:spPr/>
        <p:txBody>
          <a:bodyPr/>
          <a:lstStyle/>
          <a:p>
            <a:pPr>
              <a:defRPr/>
            </a:pPr>
            <a:r>
              <a:rPr lang="en-US"/>
              <a:t>Laura Terrill</a:t>
            </a:r>
          </a:p>
        </p:txBody>
      </p:sp>
      <p:sp>
        <p:nvSpPr>
          <p:cNvPr id="2" name="Slide Number Placeholder 1"/>
          <p:cNvSpPr>
            <a:spLocks noGrp="1"/>
          </p:cNvSpPr>
          <p:nvPr>
            <p:ph type="sldNum" sz="quarter" idx="12"/>
          </p:nvPr>
        </p:nvSpPr>
        <p:spPr/>
        <p:txBody>
          <a:bodyPr/>
          <a:lstStyle/>
          <a:p>
            <a:pPr>
              <a:defRPr/>
            </a:pPr>
            <a:fld id="{5B35D929-64D6-814C-B3AC-4FF9CF4DC1BC}" type="slidenum">
              <a:rPr lang="en-US"/>
              <a:pPr>
                <a:defRPr/>
              </a:pPr>
              <a:t>25</a:t>
            </a:fld>
            <a:endParaRPr lang="en-US"/>
          </a:p>
        </p:txBody>
      </p:sp>
    </p:spTree>
    <p:extLst>
      <p:ext uri="{BB962C8B-B14F-4D97-AF65-F5344CB8AC3E}">
        <p14:creationId xmlns:p14="http://schemas.microsoft.com/office/powerpoint/2010/main" val="14702077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000"/>
              <a:t>Evaluative or Descriptive Feedback</a:t>
            </a:r>
          </a:p>
        </p:txBody>
      </p:sp>
      <p:sp>
        <p:nvSpPr>
          <p:cNvPr id="6" name="Content Placeholder 5"/>
          <p:cNvSpPr>
            <a:spLocks noGrp="1"/>
          </p:cNvSpPr>
          <p:nvPr>
            <p:ph sz="quarter" idx="2"/>
          </p:nvPr>
        </p:nvSpPr>
        <p:spPr>
          <a:solidFill>
            <a:schemeClr val="tx2"/>
          </a:solidFill>
        </p:spPr>
        <p:txBody>
          <a:bodyPr>
            <a:normAutofit/>
          </a:bodyPr>
          <a:lstStyle/>
          <a:p>
            <a:r>
              <a:rPr lang="en-US" sz="2400">
                <a:solidFill>
                  <a:schemeClr val="bg1"/>
                </a:solidFill>
              </a:rPr>
              <a:t>Sums up achievement</a:t>
            </a:r>
          </a:p>
          <a:p>
            <a:r>
              <a:rPr lang="en-US" sz="2400">
                <a:solidFill>
                  <a:schemeClr val="bg1"/>
                </a:solidFill>
              </a:rPr>
              <a:t>Assigns a label</a:t>
            </a:r>
          </a:p>
          <a:p>
            <a:r>
              <a:rPr lang="en-US" sz="2400">
                <a:solidFill>
                  <a:schemeClr val="bg1"/>
                </a:solidFill>
              </a:rPr>
              <a:t>Expresses judgment</a:t>
            </a:r>
          </a:p>
          <a:p>
            <a:r>
              <a:rPr lang="en-US" sz="2400">
                <a:solidFill>
                  <a:schemeClr val="bg1"/>
                </a:solidFill>
              </a:rPr>
              <a:t>Often addresses behavior</a:t>
            </a:r>
          </a:p>
        </p:txBody>
      </p:sp>
      <p:sp>
        <p:nvSpPr>
          <p:cNvPr id="8" name="Content Placeholder 7"/>
          <p:cNvSpPr>
            <a:spLocks noGrp="1"/>
          </p:cNvSpPr>
          <p:nvPr>
            <p:ph sz="quarter" idx="4"/>
          </p:nvPr>
        </p:nvSpPr>
        <p:spPr>
          <a:solidFill>
            <a:schemeClr val="tx2"/>
          </a:solidFill>
        </p:spPr>
        <p:txBody>
          <a:bodyPr>
            <a:normAutofit/>
          </a:bodyPr>
          <a:lstStyle/>
          <a:p>
            <a:r>
              <a:rPr lang="en-US" sz="2400">
                <a:solidFill>
                  <a:schemeClr val="bg1"/>
                </a:solidFill>
              </a:rPr>
              <a:t>Assesses the work presented</a:t>
            </a:r>
          </a:p>
          <a:p>
            <a:r>
              <a:rPr lang="en-US" sz="2400">
                <a:solidFill>
                  <a:schemeClr val="bg1"/>
                </a:solidFill>
              </a:rPr>
              <a:t>Diagnoses strengths and weaknesses </a:t>
            </a:r>
          </a:p>
          <a:p>
            <a:r>
              <a:rPr lang="en-US" sz="2400">
                <a:solidFill>
                  <a:schemeClr val="bg1"/>
                </a:solidFill>
              </a:rPr>
              <a:t>Articulates what is needed in order to grow as a learner </a:t>
            </a:r>
          </a:p>
          <a:p>
            <a:pPr>
              <a:buFont typeface="Wingdings" charset="2"/>
              <a:buChar char="§"/>
            </a:pPr>
            <a:endParaRPr lang="en-US">
              <a:solidFill>
                <a:schemeClr val="bg1"/>
              </a:solidFill>
            </a:endParaRPr>
          </a:p>
        </p:txBody>
      </p:sp>
      <p:sp>
        <p:nvSpPr>
          <p:cNvPr id="5" name="Text Placeholder 4"/>
          <p:cNvSpPr>
            <a:spLocks noGrp="1"/>
          </p:cNvSpPr>
          <p:nvPr>
            <p:ph type="body" sz="quarter" idx="1"/>
          </p:nvPr>
        </p:nvSpPr>
        <p:spPr>
          <a:solidFill>
            <a:schemeClr val="accent1">
              <a:lumMod val="20000"/>
              <a:lumOff val="80000"/>
            </a:schemeClr>
          </a:solidFill>
        </p:spPr>
        <p:txBody>
          <a:bodyPr anchor="ctr"/>
          <a:lstStyle/>
          <a:p>
            <a:pPr algn="ctr"/>
            <a:r>
              <a:rPr lang="en-US" sz="2400">
                <a:solidFill>
                  <a:schemeClr val="bg1"/>
                </a:solidFill>
              </a:rPr>
              <a:t>Evaluative Feedback</a:t>
            </a:r>
            <a:r>
              <a:rPr lang="en-US">
                <a:solidFill>
                  <a:schemeClr val="bg1"/>
                </a:solidFill>
              </a:rPr>
              <a:t>	</a:t>
            </a:r>
          </a:p>
        </p:txBody>
      </p:sp>
      <p:sp>
        <p:nvSpPr>
          <p:cNvPr id="7" name="Text Placeholder 6"/>
          <p:cNvSpPr>
            <a:spLocks noGrp="1"/>
          </p:cNvSpPr>
          <p:nvPr>
            <p:ph type="body" sz="quarter" idx="3"/>
          </p:nvPr>
        </p:nvSpPr>
        <p:spPr>
          <a:solidFill>
            <a:schemeClr val="accent1">
              <a:lumMod val="20000"/>
              <a:lumOff val="80000"/>
            </a:schemeClr>
          </a:solidFill>
        </p:spPr>
        <p:txBody>
          <a:bodyPr anchor="ctr">
            <a:normAutofit/>
          </a:bodyPr>
          <a:lstStyle/>
          <a:p>
            <a:pPr algn="ctr"/>
            <a:r>
              <a:rPr lang="en-US" sz="2400">
                <a:solidFill>
                  <a:schemeClr val="bg1"/>
                </a:solidFill>
              </a:rPr>
              <a:t>Descriptive Feedback</a:t>
            </a:r>
          </a:p>
        </p:txBody>
      </p:sp>
      <p:sp>
        <p:nvSpPr>
          <p:cNvPr id="9" name="Footer Placeholder 8"/>
          <p:cNvSpPr>
            <a:spLocks noGrp="1"/>
          </p:cNvSpPr>
          <p:nvPr>
            <p:ph type="ftr" sz="quarter" idx="4294967295"/>
          </p:nvPr>
        </p:nvSpPr>
        <p:spPr>
          <a:xfrm>
            <a:off x="0" y="6430962"/>
            <a:ext cx="5421083" cy="365125"/>
          </a:xfrm>
          <a:prstGeom prst="rect">
            <a:avLst/>
          </a:prstGeom>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26</a:t>
            </a:fld>
            <a:endParaRPr lang="en-US" dirty="0"/>
          </a:p>
        </p:txBody>
      </p:sp>
    </p:spTree>
    <p:extLst>
      <p:ext uri="{BB962C8B-B14F-4D97-AF65-F5344CB8AC3E}">
        <p14:creationId xmlns:p14="http://schemas.microsoft.com/office/powerpoint/2010/main" val="16149332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Bef>
                <a:spcPts val="0"/>
              </a:spcBef>
            </a:pPr>
            <a:r>
              <a:rPr lang="en-US" b="1" dirty="0">
                <a:ea typeface="Cambria"/>
                <a:cs typeface="Times New Roman"/>
              </a:rPr>
              <a:t>How organized is my writing?</a:t>
            </a:r>
            <a:endParaRPr lang="en-US" dirty="0">
              <a:ea typeface="Cambria"/>
              <a:cs typeface="Times New Roman"/>
            </a:endParaRPr>
          </a:p>
        </p:txBody>
      </p:sp>
      <p:graphicFrame>
        <p:nvGraphicFramePr>
          <p:cNvPr id="5" name="Content Placeholder 4"/>
          <p:cNvGraphicFramePr>
            <a:graphicFrameLocks noGrp="1"/>
          </p:cNvGraphicFramePr>
          <p:nvPr>
            <p:ph idx="1"/>
            <p:extLst/>
          </p:nvPr>
        </p:nvGraphicFramePr>
        <p:xfrm>
          <a:off x="474374" y="1801090"/>
          <a:ext cx="8040976" cy="4328160"/>
        </p:xfrm>
        <a:graphic>
          <a:graphicData uri="http://schemas.openxmlformats.org/drawingml/2006/table">
            <a:tbl>
              <a:tblPr firstRow="1" bandRow="1">
                <a:tableStyleId>{5C22544A-7EE6-4342-B048-85BDC9FD1C3A}</a:tableStyleId>
              </a:tblPr>
              <a:tblGrid>
                <a:gridCol w="2010244"/>
                <a:gridCol w="2010244"/>
                <a:gridCol w="2010244"/>
                <a:gridCol w="2010244"/>
              </a:tblGrid>
              <a:tr h="821998">
                <a:tc>
                  <a:txBody>
                    <a:bodyPr/>
                    <a:lstStyle/>
                    <a:p>
                      <a:pPr algn="ctr"/>
                      <a:r>
                        <a:rPr lang="en-US" sz="1600" dirty="0"/>
                        <a:t>Strong</a:t>
                      </a:r>
                    </a:p>
                    <a:p>
                      <a:pPr algn="ctr"/>
                      <a:r>
                        <a:rPr lang="en-US" sz="1600" dirty="0"/>
                        <a:t>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a:t>
                      </a:r>
                    </a:p>
                    <a:p>
                      <a:pPr algn="ctr"/>
                      <a:r>
                        <a:rPr lang="en-US" sz="1600" baseline="0" dirty="0"/>
                        <a:t>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1890595">
                <a:tc>
                  <a:txBody>
                    <a:bodyPr/>
                    <a:lstStyle/>
                    <a:p>
                      <a:pPr marL="0" marR="0" algn="l">
                        <a:lnSpc>
                          <a:spcPct val="115000"/>
                        </a:lnSpc>
                        <a:spcBef>
                          <a:spcPts val="0"/>
                        </a:spcBef>
                        <a:spcAft>
                          <a:spcPts val="0"/>
                        </a:spcAft>
                      </a:pPr>
                      <a:r>
                        <a:rPr lang="en-US" sz="2000" dirty="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2000" dirty="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2000" dirty="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2000" dirty="0">
                          <a:latin typeface="+mn-lt"/>
                          <a:ea typeface="Cambria"/>
                          <a:cs typeface="Times New Roman"/>
                        </a:rPr>
                        <a:t>My ideas are not presented in a logical manner. I struggle to produce sentences and my thoughts may be incomplete.</a:t>
                      </a: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t>27</a:t>
            </a:fld>
            <a:endParaRPr lang="en-US" dirty="0"/>
          </a:p>
        </p:txBody>
      </p:sp>
    </p:spTree>
    <p:extLst>
      <p:ext uri="{BB962C8B-B14F-4D97-AF65-F5344CB8AC3E}">
        <p14:creationId xmlns:p14="http://schemas.microsoft.com/office/powerpoint/2010/main" val="2650289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48038"/>
          </a:xfrm>
          <a:solidFill>
            <a:schemeClr val="accent1"/>
          </a:solidFill>
        </p:spPr>
        <p:txBody>
          <a:bodyPr/>
          <a:lstStyle/>
          <a:p>
            <a:r>
              <a:rPr lang="en-US"/>
              <a:t>Brainstorm</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28</a:t>
            </a:fld>
            <a:endParaRPr lang="en-US" dirty="0"/>
          </a:p>
        </p:txBody>
      </p:sp>
      <p:pic>
        <p:nvPicPr>
          <p:cNvPr id="6" name="Picture 5"/>
          <p:cNvPicPr>
            <a:picLocks noChangeAspect="1"/>
          </p:cNvPicPr>
          <p:nvPr/>
        </p:nvPicPr>
        <p:blipFill>
          <a:blip r:embed="rId2"/>
          <a:stretch>
            <a:fillRect/>
          </a:stretch>
        </p:blipFill>
        <p:spPr>
          <a:xfrm>
            <a:off x="4025342" y="2337954"/>
            <a:ext cx="4351463" cy="2885209"/>
          </a:xfrm>
          <a:prstGeom prst="rect">
            <a:avLst/>
          </a:prstGeom>
        </p:spPr>
      </p:pic>
      <p:pic>
        <p:nvPicPr>
          <p:cNvPr id="7" name="Picture 6"/>
          <p:cNvPicPr>
            <a:picLocks noChangeAspect="1"/>
          </p:cNvPicPr>
          <p:nvPr/>
        </p:nvPicPr>
        <p:blipFill>
          <a:blip r:embed="rId3"/>
          <a:stretch>
            <a:fillRect/>
          </a:stretch>
        </p:blipFill>
        <p:spPr>
          <a:xfrm>
            <a:off x="947057" y="2015835"/>
            <a:ext cx="2798288" cy="3456709"/>
          </a:xfrm>
          <a:prstGeom prst="rect">
            <a:avLst/>
          </a:prstGeom>
        </p:spPr>
      </p:pic>
    </p:spTree>
    <p:extLst>
      <p:ext uri="{BB962C8B-B14F-4D97-AF65-F5344CB8AC3E}">
        <p14:creationId xmlns:p14="http://schemas.microsoft.com/office/powerpoint/2010/main" val="11839622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20675"/>
            <a:ext cx="7839941" cy="1050926"/>
          </a:xfrm>
          <a:solidFill>
            <a:schemeClr val="accent1"/>
          </a:solidFill>
        </p:spPr>
        <p:txBody>
          <a:bodyPr/>
          <a:lstStyle/>
          <a:p>
            <a:r>
              <a:rPr lang="en-US"/>
              <a:t>Collaborative Writing</a:t>
            </a:r>
          </a:p>
        </p:txBody>
      </p:sp>
      <p:sp>
        <p:nvSpPr>
          <p:cNvPr id="4" name="Footer Placeholder 3"/>
          <p:cNvSpPr>
            <a:spLocks noGrp="1"/>
          </p:cNvSpPr>
          <p:nvPr>
            <p:ph type="ftr" sz="quarter" idx="11"/>
          </p:nvPr>
        </p:nvSpPr>
        <p:spPr/>
        <p:txBody>
          <a:bodyPr/>
          <a:lstStyle/>
          <a:p>
            <a:r>
              <a:rPr lang="en-US"/>
              <a:t>Laura Terrill</a:t>
            </a:r>
          </a:p>
        </p:txBody>
      </p:sp>
      <p:sp>
        <p:nvSpPr>
          <p:cNvPr id="6" name="Content Placeholder 5"/>
          <p:cNvSpPr>
            <a:spLocks noGrp="1"/>
          </p:cNvSpPr>
          <p:nvPr>
            <p:ph idx="1"/>
          </p:nvPr>
        </p:nvSpPr>
        <p:spPr/>
        <p:txBody>
          <a:bodyPr>
            <a:normAutofit fontScale="92500" lnSpcReduction="10000"/>
          </a:bodyPr>
          <a:lstStyle/>
          <a:p>
            <a:r>
              <a:rPr lang="en-US"/>
              <a:t>List 8 words/phrases associated with this picture. </a:t>
            </a:r>
          </a:p>
          <a:p>
            <a:r>
              <a:rPr lang="en-US"/>
              <a:t>Share your list with your partner. Without talking, add a couple of words from your partner.</a:t>
            </a:r>
          </a:p>
          <a:p>
            <a:r>
              <a:rPr lang="en-US"/>
              <a:t>Next, write 3 or 4 sentences describing what is happening in the picture. </a:t>
            </a:r>
          </a:p>
          <a:p>
            <a:r>
              <a:rPr lang="en-US"/>
              <a:t>Look at the rubric for organization. What score are you giving yourself.</a:t>
            </a:r>
          </a:p>
          <a:p>
            <a:r>
              <a:rPr lang="en-US"/>
              <a:t>Share your writing with your partner. </a:t>
            </a:r>
          </a:p>
          <a:p>
            <a:r>
              <a:rPr lang="en-US"/>
              <a:t>Read your partner’s writing . Underline the most interesting sentence. Circle 2 sentences that could be more interesting. </a:t>
            </a:r>
          </a:p>
          <a:p>
            <a:r>
              <a:rPr lang="en-US"/>
              <a:t>Rewrite your paragraph. Consider how to use your most interesting sentence. Add detail to the 2 circled sentences. What score are you giving yourself on the rubric now?</a:t>
            </a:r>
          </a:p>
          <a:p>
            <a:endParaRPr lang="en-US"/>
          </a:p>
        </p:txBody>
      </p:sp>
      <p:sp>
        <p:nvSpPr>
          <p:cNvPr id="3" name="Slide Number Placeholder 2"/>
          <p:cNvSpPr>
            <a:spLocks noGrp="1"/>
          </p:cNvSpPr>
          <p:nvPr>
            <p:ph type="sldNum" sz="quarter" idx="12"/>
          </p:nvPr>
        </p:nvSpPr>
        <p:spPr/>
        <p:txBody>
          <a:bodyPr/>
          <a:lstStyle/>
          <a:p>
            <a:fld id="{D57F1E4F-1CFF-5643-939E-02111984F565}" type="slidenum">
              <a:rPr lang="en-US" smtClean="0"/>
              <a:t>29</a:t>
            </a:fld>
            <a:endParaRPr lang="en-US" dirty="0"/>
          </a:p>
        </p:txBody>
      </p:sp>
    </p:spTree>
    <p:extLst>
      <p:ext uri="{BB962C8B-B14F-4D97-AF65-F5344CB8AC3E}">
        <p14:creationId xmlns:p14="http://schemas.microsoft.com/office/powerpoint/2010/main" val="14989711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Text Box 4"/>
          <p:cNvSpPr txBox="1">
            <a:spLocks noChangeArrowheads="1"/>
          </p:cNvSpPr>
          <p:nvPr/>
        </p:nvSpPr>
        <p:spPr bwMode="auto">
          <a:xfrm>
            <a:off x="3017838" y="2109003"/>
            <a:ext cx="5497512" cy="1508105"/>
          </a:xfrm>
          <a:prstGeom prst="rect">
            <a:avLst/>
          </a:prstGeom>
          <a:noFill/>
          <a:ln w="9525">
            <a:noFill/>
            <a:miter lim="800000"/>
            <a:headEnd/>
            <a:tailEnd/>
          </a:ln>
        </p:spPr>
        <p:txBody>
          <a:bodyPr>
            <a:prstTxWarp prst="textNoShape">
              <a:avLst/>
            </a:prstTxWarp>
            <a:spAutoFit/>
          </a:bodyPr>
          <a:lstStyle/>
          <a:p>
            <a:pPr indent="274320">
              <a:spcAft>
                <a:spcPts val="1200"/>
              </a:spcAft>
              <a:buFont typeface="Arial"/>
              <a:buChar char="•"/>
              <a:defRPr/>
            </a:pPr>
            <a:r>
              <a:rPr lang="en-US" sz="2400">
                <a:ea typeface="ＭＳ Ｐゴシック" charset="-128"/>
                <a:cs typeface="Calibri"/>
              </a:rPr>
              <a:t>Read like a writer.</a:t>
            </a:r>
          </a:p>
          <a:p>
            <a:pPr indent="-274320">
              <a:spcAft>
                <a:spcPts val="1200"/>
              </a:spcAft>
              <a:buFont typeface="Arial"/>
              <a:buChar char="•"/>
              <a:defRPr/>
            </a:pPr>
            <a:r>
              <a:rPr lang="en-US" sz="2400">
                <a:ea typeface="ＭＳ Ｐゴシック" charset="-128"/>
                <a:cs typeface="Calibri"/>
              </a:rPr>
              <a:t>“Steal” characteristics of good text.</a:t>
            </a:r>
          </a:p>
          <a:p>
            <a:pPr indent="274320">
              <a:spcAft>
                <a:spcPts val="1200"/>
              </a:spcAft>
              <a:buFont typeface="Arial"/>
              <a:buChar char="•"/>
              <a:defRPr/>
            </a:pPr>
            <a:r>
              <a:rPr lang="en-US" sz="2400">
                <a:ea typeface="ＭＳ Ｐゴシック" charset="-128"/>
                <a:cs typeface="Calibri"/>
              </a:rPr>
              <a:t>Imitate familiar genres.</a:t>
            </a:r>
          </a:p>
        </p:txBody>
      </p:sp>
      <p:sp>
        <p:nvSpPr>
          <p:cNvPr id="205828" name="TextBox 6"/>
          <p:cNvSpPr txBox="1">
            <a:spLocks noChangeArrowheads="1"/>
          </p:cNvSpPr>
          <p:nvPr/>
        </p:nvSpPr>
        <p:spPr bwMode="auto">
          <a:xfrm>
            <a:off x="609600" y="5638800"/>
            <a:ext cx="184150" cy="584200"/>
          </a:xfrm>
          <a:prstGeom prst="rect">
            <a:avLst/>
          </a:prstGeom>
          <a:noFill/>
          <a:ln w="9525">
            <a:noFill/>
            <a:miter lim="800000"/>
            <a:headEnd/>
            <a:tailEnd/>
          </a:ln>
        </p:spPr>
        <p:txBody>
          <a:bodyPr wrap="none">
            <a:prstTxWarp prst="textNoShape">
              <a:avLst/>
            </a:prstTxWarp>
            <a:spAutoFit/>
          </a:bodyPr>
          <a:lstStyle/>
          <a:p>
            <a:endParaRPr lang="en-US"/>
          </a:p>
        </p:txBody>
      </p:sp>
      <p:sp>
        <p:nvSpPr>
          <p:cNvPr id="205829" name="TextBox 7"/>
          <p:cNvSpPr txBox="1">
            <a:spLocks noChangeArrowheads="1"/>
          </p:cNvSpPr>
          <p:nvPr/>
        </p:nvSpPr>
        <p:spPr bwMode="auto">
          <a:xfrm>
            <a:off x="533400" y="4343400"/>
            <a:ext cx="8382000" cy="1938992"/>
          </a:xfrm>
          <a:prstGeom prst="rect">
            <a:avLst/>
          </a:prstGeom>
          <a:noFill/>
          <a:ln w="9525">
            <a:noFill/>
            <a:miter lim="800000"/>
            <a:headEnd/>
            <a:tailEnd/>
          </a:ln>
        </p:spPr>
        <p:txBody>
          <a:bodyPr>
            <a:prstTxWarp prst="textNoShape">
              <a:avLst/>
            </a:prstTxWarp>
            <a:spAutoFit/>
          </a:bodyPr>
          <a:lstStyle/>
          <a:p>
            <a:r>
              <a:rPr lang="en-US" sz="2400">
                <a:ea typeface="Calibri" pitchFamily="-112" charset="0"/>
                <a:cs typeface="Calibri" pitchFamily="-112" charset="0"/>
              </a:rPr>
              <a:t>Keep a writing log.  Write about the writing itself. Copy interesting sentences and comment on what makes them effective. Consider how the author gets the reader’s attention. Think about how you might use a certain technique. </a:t>
            </a:r>
          </a:p>
          <a:p>
            <a:endParaRPr lang="en-US" sz="2400">
              <a:ea typeface="Calibri" pitchFamily="-112" charset="0"/>
              <a:cs typeface="Calibri" pitchFamily="-112" charset="0"/>
            </a:endParaRPr>
          </a:p>
        </p:txBody>
      </p:sp>
      <p:pic>
        <p:nvPicPr>
          <p:cNvPr id="205830" name="Picture 6" descr="Writer1.jpg"/>
          <p:cNvPicPr>
            <a:picLocks noChangeAspect="1"/>
          </p:cNvPicPr>
          <p:nvPr/>
        </p:nvPicPr>
        <p:blipFill>
          <a:blip r:embed="rId3"/>
          <a:srcRect/>
          <a:stretch>
            <a:fillRect/>
          </a:stretch>
        </p:blipFill>
        <p:spPr bwMode="auto">
          <a:xfrm>
            <a:off x="203200" y="1966913"/>
            <a:ext cx="2649538" cy="1792287"/>
          </a:xfrm>
          <a:prstGeom prst="rect">
            <a:avLst/>
          </a:prstGeom>
          <a:noFill/>
          <a:ln w="9525">
            <a:noFill/>
            <a:miter lim="800000"/>
            <a:headEnd/>
            <a:tailEnd/>
          </a:ln>
        </p:spPr>
      </p:pic>
      <p:sp>
        <p:nvSpPr>
          <p:cNvPr id="11" name="Title 10"/>
          <p:cNvSpPr>
            <a:spLocks noGrp="1"/>
          </p:cNvSpPr>
          <p:nvPr>
            <p:ph type="title"/>
          </p:nvPr>
        </p:nvSpPr>
        <p:spPr>
          <a:xfrm>
            <a:off x="628650" y="365127"/>
            <a:ext cx="8286750" cy="1017584"/>
          </a:xfrm>
          <a:solidFill>
            <a:schemeClr val="accent1"/>
          </a:solidFill>
        </p:spPr>
        <p:txBody>
          <a:bodyPr>
            <a:normAutofit/>
          </a:bodyPr>
          <a:lstStyle/>
          <a:p>
            <a:r>
              <a:rPr lang="en-US" sz="3600">
                <a:latin typeface="Calibri" pitchFamily="-112" charset="0"/>
                <a:ea typeface="Calibri" pitchFamily="-112" charset="0"/>
                <a:cs typeface="Calibri" pitchFamily="-112" charset="0"/>
              </a:rPr>
              <a:t>Writers consume more than they produce.</a:t>
            </a:r>
            <a:endParaRPr lang="en-US" sz="3600"/>
          </a:p>
        </p:txBody>
      </p:sp>
      <p:sp>
        <p:nvSpPr>
          <p:cNvPr id="205832" name="Footer Placeholder 7"/>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3</a:t>
            </a:fld>
            <a:endParaRPr lang="en-US" dirty="0"/>
          </a:p>
        </p:txBody>
      </p:sp>
    </p:spTree>
    <p:extLst>
      <p:ext uri="{BB962C8B-B14F-4D97-AF65-F5344CB8AC3E}">
        <p14:creationId xmlns:p14="http://schemas.microsoft.com/office/powerpoint/2010/main" val="8180898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109"/>
            <a:ext cx="8058150" cy="912473"/>
          </a:xfrm>
          <a:solidFill>
            <a:schemeClr val="accent1"/>
          </a:solidFill>
        </p:spPr>
        <p:txBody>
          <a:bodyPr/>
          <a:lstStyle/>
          <a:p>
            <a:r>
              <a:rPr lang="en-US"/>
              <a:t>Using Rubrics with Students</a:t>
            </a:r>
          </a:p>
        </p:txBody>
      </p:sp>
      <p:sp>
        <p:nvSpPr>
          <p:cNvPr id="3" name="Content Placeholder 2"/>
          <p:cNvSpPr>
            <a:spLocks noGrp="1"/>
          </p:cNvSpPr>
          <p:nvPr>
            <p:ph idx="1"/>
          </p:nvPr>
        </p:nvSpPr>
        <p:spPr>
          <a:xfrm>
            <a:off x="762000" y="1620503"/>
            <a:ext cx="7938655" cy="4583927"/>
          </a:xfrm>
        </p:spPr>
        <p:txBody>
          <a:bodyPr>
            <a:normAutofit/>
          </a:bodyPr>
          <a:lstStyle/>
          <a:p>
            <a:r>
              <a:rPr lang="en-US"/>
              <a:t>Give rubric to student before the assignment</a:t>
            </a:r>
          </a:p>
          <a:p>
            <a:r>
              <a:rPr lang="en-US"/>
              <a:t>Pair students. Have them explain the rubric to each other. </a:t>
            </a:r>
          </a:p>
          <a:p>
            <a:r>
              <a:rPr lang="en-US"/>
              <a:t>Give students a sample assignment to score. </a:t>
            </a:r>
          </a:p>
          <a:p>
            <a:r>
              <a:rPr lang="en-US"/>
              <a:t>Have students discuss ratings and evidence in assignment for those ratings. </a:t>
            </a:r>
          </a:p>
          <a:p>
            <a:r>
              <a:rPr lang="en-US"/>
              <a:t>Have each student do an assignment. </a:t>
            </a:r>
          </a:p>
          <a:p>
            <a:r>
              <a:rPr lang="en-US"/>
              <a:t>Have each student rate work using rubric.</a:t>
            </a:r>
          </a:p>
          <a:p>
            <a:r>
              <a:rPr lang="en-US"/>
              <a:t>Pair students. Have them explain reasons for their self-ratings. </a:t>
            </a:r>
          </a:p>
          <a:p>
            <a:r>
              <a:rPr lang="en-US"/>
              <a:t>Turn in work when partner agrees. </a:t>
            </a:r>
          </a:p>
          <a:p>
            <a:endParaRPr lang="en-US"/>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D57F1E4F-1CFF-5643-939E-02111984F565}" type="slidenum">
              <a:rPr lang="en-US" smtClean="0"/>
              <a:t>30</a:t>
            </a:fld>
            <a:endParaRPr lang="en-US" dirty="0"/>
          </a:p>
        </p:txBody>
      </p:sp>
    </p:spTree>
    <p:extLst>
      <p:ext uri="{BB962C8B-B14F-4D97-AF65-F5344CB8AC3E}">
        <p14:creationId xmlns:p14="http://schemas.microsoft.com/office/powerpoint/2010/main" val="10766315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Content Placeholder 6" descr="EDIT.jpg"/>
          <p:cNvPicPr>
            <a:picLocks noGrp="1" noChangeAspect="1"/>
          </p:cNvPicPr>
          <p:nvPr>
            <p:ph/>
          </p:nvPr>
        </p:nvPicPr>
        <p:blipFill>
          <a:blip r:embed="rId2"/>
          <a:srcRect l="-28741" r="-28741"/>
          <a:stretch>
            <a:fillRect/>
          </a:stretch>
        </p:blipFill>
        <p:spPr>
          <a:xfrm>
            <a:off x="685800" y="707512"/>
            <a:ext cx="7772400" cy="5486400"/>
          </a:xfrm>
        </p:spPr>
      </p:pic>
      <p:sp>
        <p:nvSpPr>
          <p:cNvPr id="227331" name="TextBox 7"/>
          <p:cNvSpPr txBox="1">
            <a:spLocks noChangeArrowheads="1"/>
          </p:cNvSpPr>
          <p:nvPr/>
        </p:nvSpPr>
        <p:spPr bwMode="auto">
          <a:xfrm>
            <a:off x="5334000" y="6119813"/>
            <a:ext cx="3621088" cy="738187"/>
          </a:xfrm>
          <a:prstGeom prst="rect">
            <a:avLst/>
          </a:prstGeom>
          <a:noFill/>
          <a:ln w="9525">
            <a:noFill/>
            <a:miter lim="800000"/>
            <a:headEnd/>
            <a:tailEnd/>
          </a:ln>
        </p:spPr>
        <p:txBody>
          <a:bodyPr wrap="none">
            <a:prstTxWarp prst="textNoShape">
              <a:avLst/>
            </a:prstTxWarp>
            <a:spAutoFit/>
          </a:bodyPr>
          <a:lstStyle/>
          <a:p>
            <a:r>
              <a:rPr lang="en-US" sz="1400" i="1"/>
              <a:t>Look at My Book — How Kids Can Write &amp; </a:t>
            </a:r>
          </a:p>
          <a:p>
            <a:r>
              <a:rPr lang="en-US" sz="1400" i="1"/>
              <a:t>Illustrate Terrific Books</a:t>
            </a:r>
          </a:p>
          <a:p>
            <a:r>
              <a:rPr lang="en-US" sz="1400"/>
              <a:t>Loreen Leedy</a:t>
            </a:r>
          </a:p>
        </p:txBody>
      </p:sp>
      <p:sp>
        <p:nvSpPr>
          <p:cNvPr id="5" name="Footer Placeholder 4"/>
          <p:cNvSpPr>
            <a:spLocks noGrp="1"/>
          </p:cNvSpPr>
          <p:nvPr>
            <p:ph type="ftr" sz="quarter" idx="11"/>
          </p:nvPr>
        </p:nvSpPr>
        <p:spPr>
          <a:xfrm>
            <a:off x="0" y="6400800"/>
            <a:ext cx="2895600" cy="457200"/>
          </a:xfrm>
        </p:spPr>
        <p:txBody>
          <a:bodyPr/>
          <a:lstStyle/>
          <a:p>
            <a:pPr>
              <a:defRPr/>
            </a:pPr>
            <a:r>
              <a:rPr lang="en-US"/>
              <a:t>Laura Terrill</a:t>
            </a:r>
          </a:p>
        </p:txBody>
      </p:sp>
      <p:sp>
        <p:nvSpPr>
          <p:cNvPr id="2" name="Slide Number Placeholder 1"/>
          <p:cNvSpPr>
            <a:spLocks noGrp="1"/>
          </p:cNvSpPr>
          <p:nvPr>
            <p:ph type="sldNum" sz="quarter" idx="12"/>
          </p:nvPr>
        </p:nvSpPr>
        <p:spPr/>
        <p:txBody>
          <a:bodyPr/>
          <a:lstStyle/>
          <a:p>
            <a:pPr>
              <a:defRPr/>
            </a:pPr>
            <a:fld id="{5B35D929-64D6-814C-B3AC-4FF9CF4DC1BC}" type="slidenum">
              <a:rPr lang="en-US"/>
              <a:pPr>
                <a:defRPr/>
              </a:pPr>
              <a:t>31</a:t>
            </a:fld>
            <a:endParaRPr lang="en-US"/>
          </a:p>
        </p:txBody>
      </p:sp>
    </p:spTree>
    <p:extLst>
      <p:ext uri="{BB962C8B-B14F-4D97-AF65-F5344CB8AC3E}">
        <p14:creationId xmlns:p14="http://schemas.microsoft.com/office/powerpoint/2010/main" val="4790778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itle 2"/>
          <p:cNvSpPr>
            <a:spLocks noGrp="1"/>
          </p:cNvSpPr>
          <p:nvPr>
            <p:ph type="title"/>
          </p:nvPr>
        </p:nvSpPr>
        <p:spPr/>
        <p:txBody>
          <a:bodyPr>
            <a:normAutofit/>
          </a:bodyPr>
          <a:lstStyle/>
          <a:p>
            <a:r>
              <a:rPr lang="en-US" sz="3600"/>
              <a:t>Composition Correction Reference Sheet</a:t>
            </a:r>
          </a:p>
        </p:txBody>
      </p:sp>
      <p:sp>
        <p:nvSpPr>
          <p:cNvPr id="233475" name="TextBox 3"/>
          <p:cNvSpPr txBox="1">
            <a:spLocks noChangeArrowheads="1"/>
          </p:cNvSpPr>
          <p:nvPr/>
        </p:nvSpPr>
        <p:spPr bwMode="auto">
          <a:xfrm>
            <a:off x="941388" y="1438560"/>
            <a:ext cx="7660879" cy="1569660"/>
          </a:xfrm>
          <a:prstGeom prst="rect">
            <a:avLst/>
          </a:prstGeom>
          <a:noFill/>
          <a:ln w="9525">
            <a:noFill/>
            <a:miter lim="800000"/>
            <a:headEnd/>
            <a:tailEnd/>
          </a:ln>
        </p:spPr>
        <p:txBody>
          <a:bodyPr wrap="square">
            <a:prstTxWarp prst="textNoShape">
              <a:avLst/>
            </a:prstTxWarp>
            <a:spAutoFit/>
          </a:bodyPr>
          <a:lstStyle/>
          <a:p>
            <a:r>
              <a:rPr lang="en-US" sz="2400"/>
              <a:t>The error chart lists codes for your writing errors. You will use the codes and the samples provided to assess and correct the mistakes that you made in your</a:t>
            </a:r>
          </a:p>
          <a:p>
            <a:r>
              <a:rPr lang="en-US" sz="2400"/>
              <a:t>composition.</a:t>
            </a:r>
          </a:p>
        </p:txBody>
      </p:sp>
      <p:graphicFrame>
        <p:nvGraphicFramePr>
          <p:cNvPr id="5" name="Table 4"/>
          <p:cNvGraphicFramePr>
            <a:graphicFrameLocks noGrp="1"/>
          </p:cNvGraphicFramePr>
          <p:nvPr>
            <p:extLst>
              <p:ext uri="{D42A27DB-BD31-4B8C-83A1-F6EECF244321}">
                <p14:modId xmlns:p14="http://schemas.microsoft.com/office/powerpoint/2010/main" val="175168316"/>
              </p:ext>
            </p:extLst>
          </p:nvPr>
        </p:nvGraphicFramePr>
        <p:xfrm>
          <a:off x="808566" y="3284990"/>
          <a:ext cx="7526867" cy="2687320"/>
        </p:xfrm>
        <a:graphic>
          <a:graphicData uri="http://schemas.openxmlformats.org/drawingml/2006/table">
            <a:tbl>
              <a:tblPr firstRow="1" bandRow="1">
                <a:tableStyleId>{5C22544A-7EE6-4342-B048-85BDC9FD1C3A}</a:tableStyleId>
              </a:tblPr>
              <a:tblGrid>
                <a:gridCol w="1034944"/>
                <a:gridCol w="2605724"/>
                <a:gridCol w="3886199"/>
              </a:tblGrid>
              <a:tr h="370840">
                <a:tc>
                  <a:txBody>
                    <a:bodyPr/>
                    <a:lstStyle/>
                    <a:p>
                      <a:pPr algn="ctr"/>
                      <a:r>
                        <a:rPr lang="en-US"/>
                        <a:t>Code</a:t>
                      </a:r>
                    </a:p>
                  </a:txBody>
                  <a:tcPr/>
                </a:tc>
                <a:tc>
                  <a:txBody>
                    <a:bodyPr/>
                    <a:lstStyle/>
                    <a:p>
                      <a:pPr algn="ctr"/>
                      <a:r>
                        <a:rPr lang="en-US"/>
                        <a:t>Explanation</a:t>
                      </a:r>
                    </a:p>
                  </a:txBody>
                  <a:tcPr/>
                </a:tc>
                <a:tc>
                  <a:txBody>
                    <a:bodyPr/>
                    <a:lstStyle/>
                    <a:p>
                      <a:pPr algn="ctr"/>
                      <a:r>
                        <a:rPr lang="en-US"/>
                        <a:t>Sample</a:t>
                      </a:r>
                    </a:p>
                  </a:txBody>
                  <a:tcPr/>
                </a:tc>
              </a:tr>
              <a:tr h="370840">
                <a:tc>
                  <a:txBody>
                    <a:bodyPr/>
                    <a:lstStyle/>
                    <a:p>
                      <a:pPr algn="l"/>
                      <a:r>
                        <a:rPr lang="en-US"/>
                        <a:t>1. sp</a:t>
                      </a:r>
                    </a:p>
                  </a:txBody>
                  <a:tcPr anchor="ctr"/>
                </a:tc>
                <a:tc>
                  <a:txBody>
                    <a:bodyPr/>
                    <a:lstStyle/>
                    <a:p>
                      <a:r>
                        <a:rPr lang="en-US" sz="1600"/>
                        <a:t>Spelling mistake</a:t>
                      </a:r>
                    </a:p>
                  </a:txBody>
                  <a:tcPr anchor="ctr"/>
                </a:tc>
                <a:tc>
                  <a:txBody>
                    <a:bodyPr/>
                    <a:lstStyle/>
                    <a:p>
                      <a:r>
                        <a:rPr lang="en-US" sz="1600" i="1"/>
                        <a:t>               sp</a:t>
                      </a:r>
                    </a:p>
                    <a:p>
                      <a:r>
                        <a:rPr lang="en-US" sz="1600"/>
                        <a:t>J’aime</a:t>
                      </a:r>
                      <a:r>
                        <a:rPr lang="en-US" sz="1600" baseline="0"/>
                        <a:t> bein   (bien)</a:t>
                      </a:r>
                      <a:endParaRPr lang="en-US" sz="1600"/>
                    </a:p>
                  </a:txBody>
                  <a:tcPr/>
                </a:tc>
              </a:tr>
              <a:tr h="370840">
                <a:tc>
                  <a:txBody>
                    <a:bodyPr/>
                    <a:lstStyle/>
                    <a:p>
                      <a:pPr algn="l"/>
                      <a:r>
                        <a:rPr lang="en-US"/>
                        <a:t>2. s/v</a:t>
                      </a:r>
                    </a:p>
                  </a:txBody>
                  <a:tcPr anchor="ctr"/>
                </a:tc>
                <a:tc>
                  <a:txBody>
                    <a:bodyPr/>
                    <a:lstStyle/>
                    <a:p>
                      <a:r>
                        <a:rPr lang="en-US" sz="1600"/>
                        <a:t>Subject and verb need to agree</a:t>
                      </a:r>
                    </a:p>
                  </a:txBody>
                  <a:tcPr anchor="ctr"/>
                </a:tc>
                <a:tc>
                  <a:txBody>
                    <a:bodyPr/>
                    <a:lstStyle/>
                    <a:p>
                      <a:r>
                        <a:rPr lang="en-US" sz="1600"/>
                        <a:t>                                 </a:t>
                      </a:r>
                      <a:r>
                        <a:rPr lang="en-US" sz="1600" i="1"/>
                        <a:t>s/v</a:t>
                      </a:r>
                    </a:p>
                    <a:p>
                      <a:r>
                        <a:rPr lang="en-US" sz="1600"/>
                        <a:t>Où est-ce</a:t>
                      </a:r>
                      <a:r>
                        <a:rPr lang="en-US" sz="1600" baseline="0"/>
                        <a:t> que tu habite? (habites)</a:t>
                      </a:r>
                      <a:endParaRPr lang="en-US" sz="1600"/>
                    </a:p>
                  </a:txBody>
                  <a:tcPr/>
                </a:tc>
              </a:tr>
              <a:tr h="370840">
                <a:tc>
                  <a:txBody>
                    <a:bodyPr/>
                    <a:lstStyle/>
                    <a:p>
                      <a:pPr algn="l"/>
                      <a:r>
                        <a:rPr lang="en-US"/>
                        <a:t>3. n</a:t>
                      </a:r>
                    </a:p>
                  </a:txBody>
                  <a:tcPr anchor="ctr"/>
                </a:tc>
                <a:tc>
                  <a:txBody>
                    <a:bodyPr/>
                    <a:lstStyle/>
                    <a:p>
                      <a:r>
                        <a:rPr lang="en-US" sz="1600"/>
                        <a:t>Noun / adjective</a:t>
                      </a:r>
                      <a:r>
                        <a:rPr lang="en-US" sz="1600" baseline="0"/>
                        <a:t> agreement</a:t>
                      </a:r>
                      <a:endParaRPr lang="en-US" sz="1600"/>
                    </a:p>
                  </a:txBody>
                  <a:tcPr anchor="ctr"/>
                </a:tc>
                <a:tc>
                  <a:txBody>
                    <a:bodyPr/>
                    <a:lstStyle/>
                    <a:p>
                      <a:r>
                        <a:rPr lang="en-US" sz="1600"/>
                        <a:t>                        </a:t>
                      </a:r>
                      <a:r>
                        <a:rPr lang="en-US" sz="1600" i="1"/>
                        <a:t>n</a:t>
                      </a:r>
                    </a:p>
                    <a:p>
                      <a:r>
                        <a:rPr lang="en-US" sz="1600"/>
                        <a:t>J’adore le petit</a:t>
                      </a:r>
                      <a:r>
                        <a:rPr lang="en-US" sz="1600" baseline="0"/>
                        <a:t>e chien noir. (petit)</a:t>
                      </a:r>
                      <a:endParaRPr lang="en-US" sz="1600"/>
                    </a:p>
                  </a:txBody>
                  <a:tcPr/>
                </a:tc>
              </a:tr>
              <a:tr h="370840">
                <a:tc>
                  <a:txBody>
                    <a:bodyPr/>
                    <a:lstStyle/>
                    <a:p>
                      <a:pPr algn="l"/>
                      <a:r>
                        <a:rPr lang="en-US"/>
                        <a:t>4. m</a:t>
                      </a:r>
                    </a:p>
                  </a:txBody>
                  <a:tcPr anchor="ctr"/>
                </a:tc>
                <a:tc>
                  <a:txBody>
                    <a:bodyPr/>
                    <a:lstStyle/>
                    <a:p>
                      <a:r>
                        <a:rPr lang="en-US" sz="1600"/>
                        <a:t>Mood – use indicative or subjunctive correctly</a:t>
                      </a:r>
                    </a:p>
                  </a:txBody>
                  <a:tcPr anchor="ctr"/>
                </a:tc>
                <a:tc>
                  <a:txBody>
                    <a:bodyPr/>
                    <a:lstStyle/>
                    <a:p>
                      <a:r>
                        <a:rPr lang="en-US" sz="1600"/>
                        <a:t>                          </a:t>
                      </a:r>
                      <a:r>
                        <a:rPr lang="en-US" sz="1600" i="1"/>
                        <a:t> m</a:t>
                      </a:r>
                    </a:p>
                    <a:p>
                      <a:r>
                        <a:rPr lang="en-US" sz="1600"/>
                        <a:t>Il</a:t>
                      </a:r>
                      <a:r>
                        <a:rPr lang="en-US" sz="1600" baseline="0"/>
                        <a:t> faut que tu fais tes devoirs. (fasses)</a:t>
                      </a:r>
                      <a:endParaRPr lang="en-US" sz="1600"/>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32</a:t>
            </a:fld>
            <a:endParaRPr lang="en-US" dirty="0"/>
          </a:p>
        </p:txBody>
      </p:sp>
    </p:spTree>
    <p:extLst>
      <p:ext uri="{BB962C8B-B14F-4D97-AF65-F5344CB8AC3E}">
        <p14:creationId xmlns:p14="http://schemas.microsoft.com/office/powerpoint/2010/main" val="9458542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itle 2"/>
          <p:cNvSpPr>
            <a:spLocks noGrp="1"/>
          </p:cNvSpPr>
          <p:nvPr>
            <p:ph type="title"/>
          </p:nvPr>
        </p:nvSpPr>
        <p:spPr/>
        <p:txBody>
          <a:bodyPr/>
          <a:lstStyle/>
          <a:p>
            <a:r>
              <a:rPr lang="en-US"/>
              <a:t>Composition Correction Chart</a:t>
            </a:r>
          </a:p>
        </p:txBody>
      </p:sp>
      <p:sp>
        <p:nvSpPr>
          <p:cNvPr id="235523" name="TextBox 3"/>
          <p:cNvSpPr txBox="1">
            <a:spLocks noChangeArrowheads="1"/>
          </p:cNvSpPr>
          <p:nvPr/>
        </p:nvSpPr>
        <p:spPr bwMode="auto">
          <a:xfrm>
            <a:off x="927101" y="1686342"/>
            <a:ext cx="7835900" cy="1569660"/>
          </a:xfrm>
          <a:prstGeom prst="rect">
            <a:avLst/>
          </a:prstGeom>
          <a:noFill/>
          <a:ln w="9525">
            <a:noFill/>
            <a:miter lim="800000"/>
            <a:headEnd/>
            <a:tailEnd/>
          </a:ln>
        </p:spPr>
        <p:txBody>
          <a:bodyPr wrap="square">
            <a:prstTxWarp prst="textNoShape">
              <a:avLst/>
            </a:prstTxWarp>
            <a:spAutoFit/>
          </a:bodyPr>
          <a:lstStyle/>
          <a:p>
            <a:r>
              <a:rPr lang="en-US" sz="2400"/>
              <a:t>Use this chart to keep track of the number and type of errors that you made in each composition. Your goal is to continue to reduce the number of errors that </a:t>
            </a:r>
          </a:p>
          <a:p>
            <a:r>
              <a:rPr lang="en-US" sz="2400"/>
              <a:t>you make in each category. </a:t>
            </a:r>
          </a:p>
        </p:txBody>
      </p:sp>
      <p:graphicFrame>
        <p:nvGraphicFramePr>
          <p:cNvPr id="6" name="Table 5"/>
          <p:cNvGraphicFramePr>
            <a:graphicFrameLocks noGrp="1"/>
          </p:cNvGraphicFramePr>
          <p:nvPr/>
        </p:nvGraphicFramePr>
        <p:xfrm>
          <a:off x="1523999" y="3431584"/>
          <a:ext cx="6096003" cy="2381673"/>
        </p:xfrm>
        <a:graphic>
          <a:graphicData uri="http://schemas.openxmlformats.org/drawingml/2006/table">
            <a:tbl>
              <a:tblPr firstRow="1" bandRow="1">
                <a:tableStyleId>{5C22544A-7EE6-4342-B048-85BDC9FD1C3A}</a:tableStyleId>
              </a:tblPr>
              <a:tblGrid>
                <a:gridCol w="1143003"/>
                <a:gridCol w="495300"/>
                <a:gridCol w="495300"/>
                <a:gridCol w="495300"/>
                <a:gridCol w="495300"/>
                <a:gridCol w="495300"/>
                <a:gridCol w="495300"/>
                <a:gridCol w="495300"/>
                <a:gridCol w="495300"/>
                <a:gridCol w="495300"/>
                <a:gridCol w="495300"/>
              </a:tblGrid>
              <a:tr h="230355">
                <a:tc>
                  <a:txBody>
                    <a:bodyPr/>
                    <a:lstStyle/>
                    <a:p>
                      <a:r>
                        <a:rPr lang="en-US"/>
                        <a:t>Devoir</a:t>
                      </a:r>
                    </a:p>
                  </a:txBody>
                  <a:tcPr/>
                </a:tc>
                <a:tc>
                  <a:txBody>
                    <a:bodyPr/>
                    <a:lstStyle/>
                    <a:p>
                      <a:pPr algn="ctr"/>
                      <a:r>
                        <a:rPr lang="en-US"/>
                        <a:t>1</a:t>
                      </a:r>
                    </a:p>
                  </a:txBody>
                  <a:tcPr anchor="ctr"/>
                </a:tc>
                <a:tc>
                  <a:txBody>
                    <a:bodyPr/>
                    <a:lstStyle/>
                    <a:p>
                      <a:pPr algn="ctr"/>
                      <a:r>
                        <a:rPr lang="en-US"/>
                        <a:t>2</a:t>
                      </a:r>
                    </a:p>
                  </a:txBody>
                  <a:tcPr anchor="ctr"/>
                </a:tc>
                <a:tc>
                  <a:txBody>
                    <a:bodyPr/>
                    <a:lstStyle/>
                    <a:p>
                      <a:pPr algn="ctr"/>
                      <a:r>
                        <a:rPr lang="en-US"/>
                        <a:t>3</a:t>
                      </a:r>
                    </a:p>
                  </a:txBody>
                  <a:tcPr anchor="ctr"/>
                </a:tc>
                <a:tc>
                  <a:txBody>
                    <a:bodyPr/>
                    <a:lstStyle/>
                    <a:p>
                      <a:pPr algn="ctr"/>
                      <a:r>
                        <a:rPr lang="en-US"/>
                        <a:t>4</a:t>
                      </a:r>
                    </a:p>
                  </a:txBody>
                  <a:tcPr anchor="ctr"/>
                </a:tc>
                <a:tc>
                  <a:txBody>
                    <a:bodyPr/>
                    <a:lstStyle/>
                    <a:p>
                      <a:pPr algn="ctr"/>
                      <a:r>
                        <a:rPr lang="en-US"/>
                        <a:t>5</a:t>
                      </a:r>
                    </a:p>
                  </a:txBody>
                  <a:tcPr anchor="ctr"/>
                </a:tc>
                <a:tc>
                  <a:txBody>
                    <a:bodyPr/>
                    <a:lstStyle/>
                    <a:p>
                      <a:pPr algn="ctr"/>
                      <a:r>
                        <a:rPr lang="en-US"/>
                        <a:t>6</a:t>
                      </a:r>
                    </a:p>
                  </a:txBody>
                  <a:tcPr anchor="ctr"/>
                </a:tc>
                <a:tc>
                  <a:txBody>
                    <a:bodyPr/>
                    <a:lstStyle/>
                    <a:p>
                      <a:pPr algn="ctr"/>
                      <a:r>
                        <a:rPr lang="en-US"/>
                        <a:t>7</a:t>
                      </a:r>
                    </a:p>
                  </a:txBody>
                  <a:tcPr anchor="ctr"/>
                </a:tc>
                <a:tc>
                  <a:txBody>
                    <a:bodyPr/>
                    <a:lstStyle/>
                    <a:p>
                      <a:pPr algn="ctr"/>
                      <a:r>
                        <a:rPr lang="en-US"/>
                        <a:t>8</a:t>
                      </a:r>
                    </a:p>
                  </a:txBody>
                  <a:tcPr anchor="ctr"/>
                </a:tc>
                <a:tc>
                  <a:txBody>
                    <a:bodyPr/>
                    <a:lstStyle/>
                    <a:p>
                      <a:pPr algn="ctr"/>
                      <a:r>
                        <a:rPr lang="en-US"/>
                        <a:t>9</a:t>
                      </a:r>
                    </a:p>
                  </a:txBody>
                  <a:tcPr anchor="ctr"/>
                </a:tc>
                <a:tc>
                  <a:txBody>
                    <a:bodyPr/>
                    <a:lstStyle/>
                    <a:p>
                      <a:pPr algn="ctr"/>
                      <a:r>
                        <a:rPr lang="en-US"/>
                        <a:t>10</a:t>
                      </a:r>
                    </a:p>
                  </a:txBody>
                  <a:tcPr anchor="ctr"/>
                </a:tc>
              </a:tr>
              <a:tr h="895773">
                <a:tc>
                  <a:txBody>
                    <a:bodyPr/>
                    <a:lstStyle/>
                    <a:p>
                      <a:pPr algn="ctr"/>
                      <a:r>
                        <a:rPr lang="en-US" sz="2000"/>
                        <a:t>Titre</a:t>
                      </a:r>
                    </a:p>
                  </a:txBody>
                  <a:tcPr vert="vert270"/>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230355">
                <a:tc>
                  <a:txBody>
                    <a:bodyPr/>
                    <a:lstStyle/>
                    <a:p>
                      <a:r>
                        <a:rPr lang="en-US"/>
                        <a:t>1.</a:t>
                      </a:r>
                      <a:r>
                        <a:rPr lang="en-US" baseline="0"/>
                        <a:t> sp</a:t>
                      </a:r>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230355">
                <a:tc>
                  <a:txBody>
                    <a:bodyPr/>
                    <a:lstStyle/>
                    <a:p>
                      <a:r>
                        <a:rPr lang="en-US"/>
                        <a:t>2. s/v</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230355">
                <a:tc>
                  <a:txBody>
                    <a:bodyPr/>
                    <a:lstStyle/>
                    <a:p>
                      <a:r>
                        <a:rPr lang="en-US"/>
                        <a:t>3. n</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230355">
                <a:tc>
                  <a:txBody>
                    <a:bodyPr/>
                    <a:lstStyle/>
                    <a:p>
                      <a:r>
                        <a:rPr lang="en-US"/>
                        <a:t>4. m</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bl>
          </a:graphicData>
        </a:graphic>
      </p:graphicFrame>
      <p:sp>
        <p:nvSpPr>
          <p:cNvPr id="8" name="Footer Placeholder 7"/>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33</a:t>
            </a:fld>
            <a:endParaRPr lang="en-US" dirty="0"/>
          </a:p>
        </p:txBody>
      </p:sp>
    </p:spTree>
    <p:extLst>
      <p:ext uri="{BB962C8B-B14F-4D97-AF65-F5344CB8AC3E}">
        <p14:creationId xmlns:p14="http://schemas.microsoft.com/office/powerpoint/2010/main" val="3503635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pic>
        <p:nvPicPr>
          <p:cNvPr id="6" name="Picture 5"/>
          <p:cNvPicPr>
            <a:picLocks noChangeAspect="1"/>
          </p:cNvPicPr>
          <p:nvPr/>
        </p:nvPicPr>
        <p:blipFill>
          <a:blip r:embed="rId2"/>
          <a:stretch>
            <a:fillRect/>
          </a:stretch>
        </p:blipFill>
        <p:spPr>
          <a:xfrm>
            <a:off x="2319866" y="651608"/>
            <a:ext cx="4605867" cy="5380893"/>
          </a:xfrm>
          <a:prstGeom prst="rect">
            <a:avLst/>
          </a:prstGeom>
        </p:spPr>
      </p:pic>
      <p:sp>
        <p:nvSpPr>
          <p:cNvPr id="2" name="Slide Number Placeholder 1"/>
          <p:cNvSpPr>
            <a:spLocks noGrp="1"/>
          </p:cNvSpPr>
          <p:nvPr>
            <p:ph type="sldNum" sz="quarter" idx="12"/>
          </p:nvPr>
        </p:nvSpPr>
        <p:spPr/>
        <p:txBody>
          <a:bodyPr/>
          <a:lstStyle/>
          <a:p>
            <a:fld id="{D57F1E4F-1CFF-5643-939E-02111984F565}" type="slidenum">
              <a:rPr lang="en-US" smtClean="0"/>
              <a:t>34</a:t>
            </a:fld>
            <a:endParaRPr lang="en-US" dirty="0"/>
          </a:p>
        </p:txBody>
      </p:sp>
    </p:spTree>
    <p:extLst>
      <p:ext uri="{BB962C8B-B14F-4D97-AF65-F5344CB8AC3E}">
        <p14:creationId xmlns:p14="http://schemas.microsoft.com/office/powerpoint/2010/main" val="11691527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35</a:t>
            </a:fld>
            <a:endParaRPr lang="en-US" dirty="0"/>
          </a:p>
        </p:txBody>
      </p:sp>
      <p:pic>
        <p:nvPicPr>
          <p:cNvPr id="6" name="Picture 5"/>
          <p:cNvPicPr>
            <a:picLocks noChangeAspect="1"/>
          </p:cNvPicPr>
          <p:nvPr/>
        </p:nvPicPr>
        <p:blipFill>
          <a:blip r:embed="rId2"/>
          <a:stretch>
            <a:fillRect/>
          </a:stretch>
        </p:blipFill>
        <p:spPr>
          <a:xfrm>
            <a:off x="2541128" y="556573"/>
            <a:ext cx="4508500" cy="4508500"/>
          </a:xfrm>
          <a:prstGeom prst="rect">
            <a:avLst/>
          </a:prstGeom>
        </p:spPr>
      </p:pic>
      <p:sp>
        <p:nvSpPr>
          <p:cNvPr id="7" name="Rectangle 6"/>
          <p:cNvSpPr/>
          <p:nvPr/>
        </p:nvSpPr>
        <p:spPr>
          <a:xfrm>
            <a:off x="76200" y="4770437"/>
            <a:ext cx="2286000" cy="1768476"/>
          </a:xfrm>
          <a:prstGeom prst="rect">
            <a:avLst/>
          </a:prstGeom>
          <a:solidFill>
            <a:srgbClr val="E744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t>Learning Target</a:t>
            </a:r>
          </a:p>
        </p:txBody>
      </p:sp>
      <p:sp>
        <p:nvSpPr>
          <p:cNvPr id="8" name="Rectangle 7"/>
          <p:cNvSpPr/>
          <p:nvPr/>
        </p:nvSpPr>
        <p:spPr>
          <a:xfrm>
            <a:off x="6731000" y="681037"/>
            <a:ext cx="2286000" cy="1768476"/>
          </a:xfrm>
          <a:prstGeom prst="rect">
            <a:avLst/>
          </a:prstGeom>
          <a:solidFill>
            <a:srgbClr val="E744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t>Check for Learning</a:t>
            </a:r>
          </a:p>
        </p:txBody>
      </p:sp>
      <p:grpSp>
        <p:nvGrpSpPr>
          <p:cNvPr id="9" name="Group 8"/>
          <p:cNvGrpSpPr/>
          <p:nvPr/>
        </p:nvGrpSpPr>
        <p:grpSpPr>
          <a:xfrm>
            <a:off x="3766655" y="681037"/>
            <a:ext cx="2286000" cy="914400"/>
            <a:chOff x="6477000" y="1968500"/>
            <a:chExt cx="2286000" cy="914400"/>
          </a:xfrm>
          <a:solidFill>
            <a:srgbClr val="5EC20C"/>
          </a:solidFill>
        </p:grpSpPr>
        <p:sp>
          <p:nvSpPr>
            <p:cNvPr id="10" name="Decagon 9"/>
            <p:cNvSpPr/>
            <p:nvPr/>
          </p:nvSpPr>
          <p:spPr>
            <a:xfrm>
              <a:off x="6477000" y="1968500"/>
              <a:ext cx="2286000" cy="914400"/>
            </a:xfrm>
            <a:prstGeom prst="decagon">
              <a:avLst/>
            </a:prstGeom>
            <a:gr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012518" y="2095500"/>
              <a:ext cx="1276461" cy="707886"/>
            </a:xfrm>
            <a:prstGeom prst="rect">
              <a:avLst/>
            </a:prstGeom>
            <a:grpFill/>
          </p:spPr>
          <p:txBody>
            <a:bodyPr wrap="none" rtlCol="0">
              <a:spAutoFit/>
            </a:bodyPr>
            <a:lstStyle/>
            <a:p>
              <a:pPr algn="ctr"/>
              <a:r>
                <a:rPr lang="en-US" sz="2000"/>
                <a:t>Target </a:t>
              </a:r>
            </a:p>
            <a:p>
              <a:pPr algn="ctr"/>
              <a:r>
                <a:rPr lang="en-US" sz="2000"/>
                <a:t>language?</a:t>
              </a:r>
            </a:p>
          </p:txBody>
        </p:sp>
      </p:grpSp>
      <p:grpSp>
        <p:nvGrpSpPr>
          <p:cNvPr id="12" name="Group 11"/>
          <p:cNvGrpSpPr/>
          <p:nvPr/>
        </p:nvGrpSpPr>
        <p:grpSpPr>
          <a:xfrm>
            <a:off x="6858000" y="3245082"/>
            <a:ext cx="2286000" cy="914400"/>
            <a:chOff x="6667500" y="3327400"/>
            <a:chExt cx="2286000" cy="914400"/>
          </a:xfrm>
          <a:solidFill>
            <a:srgbClr val="5EC20C"/>
          </a:solidFill>
        </p:grpSpPr>
        <p:sp>
          <p:nvSpPr>
            <p:cNvPr id="13" name="Decagon 12"/>
            <p:cNvSpPr/>
            <p:nvPr/>
          </p:nvSpPr>
          <p:spPr>
            <a:xfrm>
              <a:off x="6667500" y="3327400"/>
              <a:ext cx="2286000" cy="914400"/>
            </a:xfrm>
            <a:prstGeom prst="decagon">
              <a:avLst/>
            </a:prstGeom>
            <a:gr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6815249" y="3492500"/>
              <a:ext cx="1974895" cy="707886"/>
            </a:xfrm>
            <a:prstGeom prst="rect">
              <a:avLst/>
            </a:prstGeom>
            <a:grpFill/>
          </p:spPr>
          <p:txBody>
            <a:bodyPr wrap="none" rtlCol="0">
              <a:spAutoFit/>
            </a:bodyPr>
            <a:lstStyle/>
            <a:p>
              <a:pPr algn="ctr"/>
              <a:r>
                <a:rPr lang="en-US" sz="2000"/>
                <a:t>Comprehensible</a:t>
              </a:r>
            </a:p>
            <a:p>
              <a:pPr algn="ctr"/>
              <a:r>
                <a:rPr lang="en-US" sz="2000"/>
                <a:t> input?</a:t>
              </a:r>
            </a:p>
          </p:txBody>
        </p:sp>
      </p:grpSp>
      <p:grpSp>
        <p:nvGrpSpPr>
          <p:cNvPr id="15" name="Group 14"/>
          <p:cNvGrpSpPr/>
          <p:nvPr/>
        </p:nvGrpSpPr>
        <p:grpSpPr>
          <a:xfrm>
            <a:off x="6098961" y="5189537"/>
            <a:ext cx="2286000" cy="914400"/>
            <a:chOff x="6451600" y="4546600"/>
            <a:chExt cx="2286000" cy="914400"/>
          </a:xfrm>
          <a:solidFill>
            <a:srgbClr val="5EC20C"/>
          </a:solidFill>
        </p:grpSpPr>
        <p:sp>
          <p:nvSpPr>
            <p:cNvPr id="16" name="Decagon 15"/>
            <p:cNvSpPr/>
            <p:nvPr/>
          </p:nvSpPr>
          <p:spPr>
            <a:xfrm>
              <a:off x="6451600" y="4546600"/>
              <a:ext cx="2286000" cy="914400"/>
            </a:xfrm>
            <a:prstGeom prst="decagon">
              <a:avLst/>
            </a:prstGeom>
            <a:gr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6961718" y="4711700"/>
              <a:ext cx="1250162" cy="707886"/>
            </a:xfrm>
            <a:prstGeom prst="rect">
              <a:avLst/>
            </a:prstGeom>
            <a:grpFill/>
          </p:spPr>
          <p:txBody>
            <a:bodyPr wrap="none" rtlCol="0">
              <a:spAutoFit/>
            </a:bodyPr>
            <a:lstStyle/>
            <a:p>
              <a:pPr algn="ctr"/>
              <a:r>
                <a:rPr lang="en-US" sz="2000"/>
                <a:t>Authentic </a:t>
              </a:r>
            </a:p>
            <a:p>
              <a:pPr algn="ctr"/>
              <a:r>
                <a:rPr lang="en-US" sz="2000"/>
                <a:t>Text?</a:t>
              </a:r>
            </a:p>
          </p:txBody>
        </p:sp>
      </p:grpSp>
      <p:grpSp>
        <p:nvGrpSpPr>
          <p:cNvPr id="18" name="Group 17"/>
          <p:cNvGrpSpPr/>
          <p:nvPr/>
        </p:nvGrpSpPr>
        <p:grpSpPr>
          <a:xfrm>
            <a:off x="2830212" y="5694831"/>
            <a:ext cx="2286000" cy="914400"/>
            <a:chOff x="379871" y="4699000"/>
            <a:chExt cx="2286000" cy="914400"/>
          </a:xfrm>
          <a:solidFill>
            <a:srgbClr val="5EC20C"/>
          </a:solidFill>
        </p:grpSpPr>
        <p:sp>
          <p:nvSpPr>
            <p:cNvPr id="19" name="Decagon 18"/>
            <p:cNvSpPr/>
            <p:nvPr/>
          </p:nvSpPr>
          <p:spPr>
            <a:xfrm>
              <a:off x="379871" y="4699000"/>
              <a:ext cx="2286000" cy="914400"/>
            </a:xfrm>
            <a:prstGeom prst="decagon">
              <a:avLst/>
            </a:prstGeom>
            <a:gr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570831" y="4859555"/>
              <a:ext cx="1888483" cy="707886"/>
            </a:xfrm>
            <a:prstGeom prst="rect">
              <a:avLst/>
            </a:prstGeom>
            <a:grpFill/>
          </p:spPr>
          <p:txBody>
            <a:bodyPr wrap="none" rtlCol="0">
              <a:spAutoFit/>
            </a:bodyPr>
            <a:lstStyle/>
            <a:p>
              <a:pPr algn="ctr"/>
              <a:r>
                <a:rPr lang="en-US" sz="2000"/>
                <a:t>Communicative </a:t>
              </a:r>
            </a:p>
            <a:p>
              <a:pPr algn="ctr"/>
              <a:r>
                <a:rPr lang="en-US" sz="2000"/>
                <a:t>Goals?</a:t>
              </a:r>
            </a:p>
          </p:txBody>
        </p:sp>
      </p:grpSp>
      <p:grpSp>
        <p:nvGrpSpPr>
          <p:cNvPr id="21" name="Group 20"/>
          <p:cNvGrpSpPr/>
          <p:nvPr/>
        </p:nvGrpSpPr>
        <p:grpSpPr>
          <a:xfrm>
            <a:off x="36529" y="2865873"/>
            <a:ext cx="2286000" cy="914400"/>
            <a:chOff x="325714" y="3285986"/>
            <a:chExt cx="2286000" cy="914400"/>
          </a:xfrm>
          <a:solidFill>
            <a:srgbClr val="5EC20C"/>
          </a:solidFill>
        </p:grpSpPr>
        <p:sp>
          <p:nvSpPr>
            <p:cNvPr id="22" name="Decagon 21"/>
            <p:cNvSpPr/>
            <p:nvPr/>
          </p:nvSpPr>
          <p:spPr>
            <a:xfrm>
              <a:off x="325714" y="3285986"/>
              <a:ext cx="2286000" cy="914400"/>
            </a:xfrm>
            <a:prstGeom prst="decagon">
              <a:avLst/>
            </a:prstGeom>
            <a:gr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741204" y="3389243"/>
              <a:ext cx="1439433" cy="707886"/>
            </a:xfrm>
            <a:prstGeom prst="rect">
              <a:avLst/>
            </a:prstGeom>
            <a:grpFill/>
          </p:spPr>
          <p:txBody>
            <a:bodyPr wrap="none" rtlCol="0">
              <a:spAutoFit/>
            </a:bodyPr>
            <a:lstStyle/>
            <a:p>
              <a:pPr algn="ctr"/>
              <a:r>
                <a:rPr lang="en-US" sz="2000"/>
                <a:t>Vocabulary/</a:t>
              </a:r>
            </a:p>
            <a:p>
              <a:pPr algn="ctr"/>
              <a:r>
                <a:rPr lang="en-US" sz="2000"/>
                <a:t>Sructures</a:t>
              </a:r>
            </a:p>
          </p:txBody>
        </p:sp>
      </p:grpSp>
      <p:grpSp>
        <p:nvGrpSpPr>
          <p:cNvPr id="24" name="Group 23"/>
          <p:cNvGrpSpPr/>
          <p:nvPr/>
        </p:nvGrpSpPr>
        <p:grpSpPr>
          <a:xfrm>
            <a:off x="695712" y="1079904"/>
            <a:ext cx="2286000" cy="914400"/>
            <a:chOff x="875911" y="1968500"/>
            <a:chExt cx="2286000" cy="914400"/>
          </a:xfrm>
          <a:solidFill>
            <a:srgbClr val="5EC20C"/>
          </a:solidFill>
        </p:grpSpPr>
        <p:sp>
          <p:nvSpPr>
            <p:cNvPr id="25" name="Decagon 24"/>
            <p:cNvSpPr/>
            <p:nvPr/>
          </p:nvSpPr>
          <p:spPr>
            <a:xfrm>
              <a:off x="875911" y="1968500"/>
              <a:ext cx="2286000" cy="914400"/>
            </a:xfrm>
            <a:prstGeom prst="decagon">
              <a:avLst/>
            </a:prstGeom>
            <a:gr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1243455" y="2225645"/>
              <a:ext cx="1535321" cy="400110"/>
            </a:xfrm>
            <a:prstGeom prst="rect">
              <a:avLst/>
            </a:prstGeom>
            <a:grpFill/>
          </p:spPr>
          <p:txBody>
            <a:bodyPr wrap="none" rtlCol="0">
              <a:spAutoFit/>
            </a:bodyPr>
            <a:lstStyle/>
            <a:p>
              <a:pPr algn="ctr"/>
              <a:r>
                <a:rPr lang="en-US" sz="2000"/>
                <a:t>Transitions?</a:t>
              </a:r>
            </a:p>
          </p:txBody>
        </p:sp>
      </p:grpSp>
    </p:spTree>
    <p:extLst>
      <p:ext uri="{BB962C8B-B14F-4D97-AF65-F5344CB8AC3E}">
        <p14:creationId xmlns:p14="http://schemas.microsoft.com/office/powerpoint/2010/main" val="90081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Focus – Elevating the Essentials</a:t>
            </a:r>
            <a:br>
              <a:rPr lang="en-US"/>
            </a:br>
            <a:r>
              <a:rPr lang="en-US" sz="2800"/>
              <a:t>Mike Schmoker</a:t>
            </a:r>
          </a:p>
        </p:txBody>
      </p:sp>
      <p:sp>
        <p:nvSpPr>
          <p:cNvPr id="2" name="Content Placeholder 1"/>
          <p:cNvSpPr>
            <a:spLocks noGrp="1"/>
          </p:cNvSpPr>
          <p:nvPr>
            <p:ph sz="half" idx="1"/>
          </p:nvPr>
        </p:nvSpPr>
        <p:spPr>
          <a:xfrm>
            <a:off x="840000" y="1814673"/>
            <a:ext cx="3685505" cy="4488660"/>
          </a:xfrm>
        </p:spPr>
        <p:txBody>
          <a:bodyPr>
            <a:normAutofit/>
          </a:bodyPr>
          <a:lstStyle/>
          <a:p>
            <a:pPr marL="0" algn="ctr">
              <a:buNone/>
            </a:pPr>
            <a:endParaRPr lang="en-US" sz="2800"/>
          </a:p>
          <a:p>
            <a:pPr marL="0" algn="ctr">
              <a:buNone/>
            </a:pPr>
            <a:r>
              <a:rPr lang="en-US" sz="2800"/>
              <a:t>Clear learning objectives selected from the agreed upon curriculum</a:t>
            </a:r>
          </a:p>
        </p:txBody>
      </p:sp>
      <p:sp>
        <p:nvSpPr>
          <p:cNvPr id="7" name="Content Placeholder 6"/>
          <p:cNvSpPr>
            <a:spLocks noGrp="1"/>
          </p:cNvSpPr>
          <p:nvPr>
            <p:ph sz="half" idx="2"/>
          </p:nvPr>
        </p:nvSpPr>
        <p:spPr>
          <a:xfrm>
            <a:off x="4739880" y="1814673"/>
            <a:ext cx="4079325" cy="4488660"/>
          </a:xfrm>
        </p:spPr>
        <p:txBody>
          <a:bodyPr>
            <a:normAutofit/>
          </a:bodyPr>
          <a:lstStyle/>
          <a:p>
            <a:pPr marL="0" indent="0" algn="ctr">
              <a:buNone/>
            </a:pPr>
            <a:r>
              <a:rPr lang="en-US" sz="2800"/>
              <a:t>Repeated cycles of learning – teaching, modeling, demonstrating, guided practice, and checks for understanding/ formative assessments</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8" name="Picture 7" descr="images-3.jpeg"/>
          <p:cNvPicPr>
            <a:picLocks noChangeAspect="1"/>
          </p:cNvPicPr>
          <p:nvPr/>
        </p:nvPicPr>
        <p:blipFill>
          <a:blip r:embed="rId3"/>
          <a:stretch>
            <a:fillRect/>
          </a:stretch>
        </p:blipFill>
        <p:spPr>
          <a:xfrm>
            <a:off x="1621002" y="4364018"/>
            <a:ext cx="2123501" cy="1808908"/>
          </a:xfrm>
          <a:prstGeom prst="rect">
            <a:avLst/>
          </a:prstGeom>
        </p:spPr>
      </p:pic>
      <p:pic>
        <p:nvPicPr>
          <p:cNvPr id="9" name="Picture 8"/>
          <p:cNvPicPr>
            <a:picLocks noChangeAspect="1"/>
          </p:cNvPicPr>
          <p:nvPr/>
        </p:nvPicPr>
        <p:blipFill>
          <a:blip r:embed="rId4"/>
          <a:stretch>
            <a:fillRect/>
          </a:stretch>
        </p:blipFill>
        <p:spPr>
          <a:xfrm>
            <a:off x="5602040" y="4409564"/>
            <a:ext cx="2355005" cy="1763981"/>
          </a:xfrm>
          <a:prstGeom prst="rect">
            <a:avLst/>
          </a:prstGeom>
        </p:spPr>
      </p:pic>
      <p:cxnSp>
        <p:nvCxnSpPr>
          <p:cNvPr id="11" name="Straight Connector 10"/>
          <p:cNvCxnSpPr/>
          <p:nvPr/>
        </p:nvCxnSpPr>
        <p:spPr>
          <a:xfrm>
            <a:off x="4739880" y="1829662"/>
            <a:ext cx="0" cy="4482237"/>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D57F1E4F-1CFF-5643-939E-02111984F565}" type="slidenum">
              <a:rPr lang="en-US" smtClean="0"/>
              <a:t>36</a:t>
            </a:fld>
            <a:endParaRPr lang="en-US" dirty="0"/>
          </a:p>
        </p:txBody>
      </p:sp>
    </p:spTree>
    <p:extLst>
      <p:ext uri="{BB962C8B-B14F-4D97-AF65-F5344CB8AC3E}">
        <p14:creationId xmlns:p14="http://schemas.microsoft.com/office/powerpoint/2010/main" val="63025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357188" y="2868613"/>
            <a:ext cx="1175322" cy="646331"/>
          </a:xfrm>
          <a:prstGeom prst="rect">
            <a:avLst/>
          </a:prstGeom>
          <a:noFill/>
          <a:ln w="9525">
            <a:noFill/>
            <a:miter lim="800000"/>
            <a:headEnd/>
            <a:tailEnd/>
          </a:ln>
        </p:spPr>
        <p:txBody>
          <a:bodyPr wrap="none">
            <a:prstTxWarp prst="textNoShape">
              <a:avLst/>
            </a:prstTxWarp>
            <a:spAutoFit/>
          </a:bodyPr>
          <a:lstStyle/>
          <a:p>
            <a:r>
              <a:rPr lang="en-US" dirty="0"/>
              <a:t>Degree of </a:t>
            </a:r>
          </a:p>
          <a:p>
            <a:r>
              <a:rPr lang="en-US" dirty="0"/>
              <a:t>Retention</a:t>
            </a:r>
          </a:p>
        </p:txBody>
      </p:sp>
      <p:sp>
        <p:nvSpPr>
          <p:cNvPr id="113667" name="Text Box 3"/>
          <p:cNvSpPr txBox="1">
            <a:spLocks noChangeArrowheads="1"/>
          </p:cNvSpPr>
          <p:nvPr/>
        </p:nvSpPr>
        <p:spPr bwMode="auto">
          <a:xfrm>
            <a:off x="4056063" y="5940425"/>
            <a:ext cx="1712328" cy="369332"/>
          </a:xfrm>
          <a:prstGeom prst="rect">
            <a:avLst/>
          </a:prstGeom>
          <a:noFill/>
          <a:ln w="9525">
            <a:noFill/>
            <a:miter lim="800000"/>
            <a:headEnd/>
            <a:tailEnd/>
          </a:ln>
        </p:spPr>
        <p:txBody>
          <a:bodyPr wrap="none">
            <a:prstTxWarp prst="textNoShape">
              <a:avLst/>
            </a:prstTxWarp>
            <a:spAutoFit/>
          </a:bodyPr>
          <a:lstStyle/>
          <a:p>
            <a:r>
              <a:rPr lang="en-US"/>
              <a:t>Time in Minutes</a:t>
            </a:r>
          </a:p>
        </p:txBody>
      </p:sp>
      <p:pic>
        <p:nvPicPr>
          <p:cNvPr id="113669" name="Picture 5"/>
          <p:cNvPicPr>
            <a:picLocks noChangeAspect="1" noChangeArrowheads="1"/>
          </p:cNvPicPr>
          <p:nvPr/>
        </p:nvPicPr>
        <p:blipFill>
          <a:blip r:embed="rId3"/>
          <a:srcRect/>
          <a:stretch>
            <a:fillRect/>
          </a:stretch>
        </p:blipFill>
        <p:spPr bwMode="auto">
          <a:xfrm>
            <a:off x="1966913" y="1785584"/>
            <a:ext cx="6491287" cy="4270375"/>
          </a:xfrm>
          <a:prstGeom prst="rect">
            <a:avLst/>
          </a:prstGeom>
          <a:noFill/>
          <a:ln w="9525">
            <a:noFill/>
            <a:miter lim="800000"/>
            <a:headEnd/>
            <a:tailEnd/>
          </a:ln>
        </p:spPr>
      </p:pic>
      <p:sp>
        <p:nvSpPr>
          <p:cNvPr id="113670" name="TextBox 5"/>
          <p:cNvSpPr txBox="1">
            <a:spLocks noChangeArrowheads="1"/>
          </p:cNvSpPr>
          <p:nvPr/>
        </p:nvSpPr>
        <p:spPr bwMode="auto">
          <a:xfrm>
            <a:off x="6781800" y="6324600"/>
            <a:ext cx="1923796" cy="338554"/>
          </a:xfrm>
          <a:prstGeom prst="rect">
            <a:avLst/>
          </a:prstGeom>
          <a:noFill/>
          <a:ln w="9525">
            <a:noFill/>
            <a:miter lim="800000"/>
            <a:headEnd/>
            <a:tailEnd/>
          </a:ln>
        </p:spPr>
        <p:txBody>
          <a:bodyPr wrap="none">
            <a:prstTxWarp prst="textNoShape">
              <a:avLst/>
            </a:prstTxWarp>
            <a:spAutoFit/>
          </a:bodyPr>
          <a:lstStyle/>
          <a:p>
            <a:r>
              <a:rPr lang="en-US" sz="1600"/>
              <a:t>Adapted from Sousa</a:t>
            </a:r>
          </a:p>
        </p:txBody>
      </p:sp>
      <p:sp>
        <p:nvSpPr>
          <p:cNvPr id="10" name="TextBox 9"/>
          <p:cNvSpPr txBox="1">
            <a:spLocks noChangeArrowheads="1"/>
          </p:cNvSpPr>
          <p:nvPr/>
        </p:nvSpPr>
        <p:spPr bwMode="auto">
          <a:xfrm>
            <a:off x="2104696" y="4217185"/>
            <a:ext cx="1951367" cy="1015663"/>
          </a:xfrm>
          <a:prstGeom prst="rect">
            <a:avLst/>
          </a:prstGeom>
          <a:noFill/>
          <a:ln w="57150">
            <a:solidFill>
              <a:srgbClr val="ED515C"/>
            </a:solidFill>
            <a:round/>
            <a:headEnd/>
            <a:tailEnd/>
          </a:ln>
        </p:spPr>
        <p:txBody>
          <a:bodyPr wrap="none">
            <a:prstTxWarp prst="textNoShape">
              <a:avLst/>
            </a:prstTxWarp>
            <a:spAutoFit/>
          </a:bodyPr>
          <a:lstStyle/>
          <a:p>
            <a:pPr algn="ctr"/>
            <a:r>
              <a:rPr lang="en-US" sz="2000" b="1">
                <a:solidFill>
                  <a:schemeClr val="bg1"/>
                </a:solidFill>
                <a:ea typeface="Times New Roman" pitchFamily="-101" charset="0"/>
                <a:cs typeface="Times New Roman" pitchFamily="-101" charset="0"/>
              </a:rPr>
              <a:t>Gain Attention /</a:t>
            </a:r>
          </a:p>
          <a:p>
            <a:pPr algn="ctr"/>
            <a:r>
              <a:rPr lang="en-US" sz="2000" b="1">
                <a:solidFill>
                  <a:schemeClr val="bg1"/>
                </a:solidFill>
                <a:ea typeface="Times New Roman" pitchFamily="-101" charset="0"/>
                <a:cs typeface="Times New Roman" pitchFamily="-101" charset="0"/>
              </a:rPr>
              <a:t>Activate Prior</a:t>
            </a:r>
          </a:p>
          <a:p>
            <a:pPr algn="ctr"/>
            <a:r>
              <a:rPr lang="en-US" sz="2000" b="1">
                <a:solidFill>
                  <a:schemeClr val="bg1"/>
                </a:solidFill>
                <a:ea typeface="Times New Roman" pitchFamily="-101" charset="0"/>
                <a:cs typeface="Times New Roman" pitchFamily="-101" charset="0"/>
              </a:rPr>
              <a:t>Knowledge</a:t>
            </a:r>
            <a:endParaRPr lang="en-US" sz="2000" b="1">
              <a:solidFill>
                <a:schemeClr val="bg1"/>
              </a:solidFill>
            </a:endParaRPr>
          </a:p>
        </p:txBody>
      </p:sp>
      <p:sp>
        <p:nvSpPr>
          <p:cNvPr id="11" name="TextBox 10"/>
          <p:cNvSpPr txBox="1">
            <a:spLocks noChangeArrowheads="1"/>
          </p:cNvSpPr>
          <p:nvPr/>
        </p:nvSpPr>
        <p:spPr bwMode="auto">
          <a:xfrm>
            <a:off x="3028950" y="2810797"/>
            <a:ext cx="2151063" cy="461962"/>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rPr>
              <a:t>Provide Input</a:t>
            </a:r>
          </a:p>
        </p:txBody>
      </p:sp>
      <p:sp>
        <p:nvSpPr>
          <p:cNvPr id="12" name="TextBox 11"/>
          <p:cNvSpPr txBox="1">
            <a:spLocks noChangeArrowheads="1"/>
          </p:cNvSpPr>
          <p:nvPr/>
        </p:nvSpPr>
        <p:spPr bwMode="auto">
          <a:xfrm>
            <a:off x="5640388" y="3511550"/>
            <a:ext cx="2433095" cy="646331"/>
          </a:xfrm>
          <a:prstGeom prst="rect">
            <a:avLst/>
          </a:prstGeom>
          <a:noFill/>
          <a:ln w="57150">
            <a:solidFill>
              <a:srgbClr val="ED515C"/>
            </a:solidFill>
            <a:round/>
            <a:headEnd/>
            <a:tailEnd/>
          </a:ln>
        </p:spPr>
        <p:txBody>
          <a:bodyPr wrap="square">
            <a:prstTxWarp prst="textNoShape">
              <a:avLst/>
            </a:prstTxWarp>
            <a:spAutoFit/>
          </a:bodyPr>
          <a:lstStyle/>
          <a:p>
            <a:r>
              <a:rPr lang="en-US" b="1">
                <a:solidFill>
                  <a:srgbClr val="000000"/>
                </a:solidFill>
                <a:ea typeface="Times New Roman" pitchFamily="-101" charset="0"/>
                <a:cs typeface="Times New Roman" pitchFamily="-101" charset="0"/>
              </a:rPr>
              <a:t>Elicit Performance / </a:t>
            </a:r>
          </a:p>
          <a:p>
            <a:r>
              <a:rPr lang="en-US" b="1">
                <a:solidFill>
                  <a:srgbClr val="000000"/>
                </a:solidFill>
                <a:ea typeface="Times New Roman" pitchFamily="-101" charset="0"/>
                <a:cs typeface="Times New Roman" pitchFamily="-101" charset="0"/>
              </a:rPr>
              <a:t>Provide Feedback</a:t>
            </a:r>
            <a:endParaRPr lang="en-US" b="1">
              <a:solidFill>
                <a:srgbClr val="000000"/>
              </a:solidFill>
            </a:endParaRPr>
          </a:p>
        </p:txBody>
      </p:sp>
      <p:sp>
        <p:nvSpPr>
          <p:cNvPr id="2" name="Footer Placeholder 1"/>
          <p:cNvSpPr>
            <a:spLocks noGrp="1"/>
          </p:cNvSpPr>
          <p:nvPr>
            <p:ph type="ftr" sz="quarter" idx="11"/>
          </p:nvPr>
        </p:nvSpPr>
        <p:spPr/>
        <p:txBody>
          <a:bodyPr/>
          <a:lstStyle/>
          <a:p>
            <a:r>
              <a:rPr lang="en-US" dirty="0"/>
              <a:t>Laura Terrill</a:t>
            </a:r>
          </a:p>
        </p:txBody>
      </p:sp>
      <p:sp>
        <p:nvSpPr>
          <p:cNvPr id="13" name="Title 1"/>
          <p:cNvSpPr txBox="1">
            <a:spLocks/>
          </p:cNvSpPr>
          <p:nvPr/>
        </p:nvSpPr>
        <p:spPr>
          <a:xfrm>
            <a:off x="439402" y="317340"/>
            <a:ext cx="8266194" cy="1140146"/>
          </a:xfrm>
          <a:prstGeom prst="rect">
            <a:avLst/>
          </a:prstGeom>
          <a:solidFill>
            <a:srgbClr val="49B2C2"/>
          </a:solidFill>
          <a:effectLst>
            <a:outerShdw blurRad="50800" dist="38100" dir="2700000">
              <a:srgbClr val="000000">
                <a:alpha val="43000"/>
              </a:srgbClr>
            </a:outerShdw>
          </a:effectLst>
        </p:spPr>
        <p:txBody>
          <a:bodyPr vert="horz" lIns="68580" tIns="34290" rIns="68580" bIns="34290" rtlCol="0" anchor="ctr">
            <a:normAutofit/>
          </a:bodyPr>
          <a:lstStyle>
            <a:lvl1pPr algn="l" defTabSz="914400" rtl="0" eaLnBrk="1" latinLnBrk="0" hangingPunct="1">
              <a:spcBef>
                <a:spcPct val="0"/>
              </a:spcBef>
              <a:buNone/>
              <a:defRPr sz="4400" b="1" kern="1200">
                <a:solidFill>
                  <a:schemeClr val="bg1"/>
                </a:solidFill>
                <a:latin typeface="+mj-lt"/>
                <a:ea typeface="+mj-ea"/>
                <a:cs typeface="+mj-cs"/>
              </a:defRPr>
            </a:lvl1pPr>
          </a:lstStyle>
          <a:p>
            <a:pPr algn="ctr"/>
            <a:r>
              <a:rPr lang="en-US" sz="3000" dirty="0">
                <a:latin typeface="Century Gothic" charset="0"/>
                <a:ea typeface="Century Gothic" charset="0"/>
                <a:cs typeface="Century Gothic" charset="0"/>
              </a:rPr>
              <a:t>The length of a </a:t>
            </a:r>
            <a:r>
              <a:rPr lang="en-US" sz="3000" dirty="0">
                <a:solidFill>
                  <a:schemeClr val="tx1"/>
                </a:solidFill>
                <a:latin typeface="Century Gothic" charset="0"/>
                <a:ea typeface="Century Gothic" charset="0"/>
                <a:cs typeface="Century Gothic" charset="0"/>
              </a:rPr>
              <a:t>LEARNING EPISODE </a:t>
            </a:r>
            <a:r>
              <a:rPr lang="en-US" sz="3000" dirty="0">
                <a:latin typeface="Century Gothic" charset="0"/>
                <a:ea typeface="Century Gothic" charset="0"/>
                <a:cs typeface="Century Gothic" charset="0"/>
              </a:rPr>
              <a:t>varies according to the </a:t>
            </a:r>
            <a:r>
              <a:rPr lang="en-US" sz="3000" dirty="0">
                <a:solidFill>
                  <a:schemeClr val="tx1"/>
                </a:solidFill>
                <a:latin typeface="Century Gothic" charset="0"/>
                <a:ea typeface="Century Gothic" charset="0"/>
                <a:cs typeface="Century Gothic" charset="0"/>
              </a:rPr>
              <a:t>AGE </a:t>
            </a:r>
            <a:r>
              <a:rPr lang="en-US" sz="3000" dirty="0">
                <a:latin typeface="Century Gothic" charset="0"/>
                <a:ea typeface="Century Gothic" charset="0"/>
                <a:cs typeface="Century Gothic" charset="0"/>
              </a:rPr>
              <a:t>of the learner. </a:t>
            </a:r>
          </a:p>
        </p:txBody>
      </p:sp>
      <p:sp>
        <p:nvSpPr>
          <p:cNvPr id="3" name="Slide Number Placeholder 2"/>
          <p:cNvSpPr>
            <a:spLocks noGrp="1"/>
          </p:cNvSpPr>
          <p:nvPr>
            <p:ph type="sldNum" sz="quarter" idx="12"/>
          </p:nvPr>
        </p:nvSpPr>
        <p:spPr/>
        <p:txBody>
          <a:bodyPr/>
          <a:lstStyle/>
          <a:p>
            <a:fld id="{D57F1E4F-1CFF-5643-939E-02111984F565}" type="slidenum">
              <a:rPr lang="en-US" smtClean="0"/>
              <a:t>37</a:t>
            </a:fld>
            <a:endParaRPr lang="en-US" dirty="0"/>
          </a:p>
        </p:txBody>
      </p:sp>
    </p:spTree>
    <p:extLst>
      <p:ext uri="{BB962C8B-B14F-4D97-AF65-F5344CB8AC3E}">
        <p14:creationId xmlns:p14="http://schemas.microsoft.com/office/powerpoint/2010/main" val="88001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cialmediaexaminer.com/images/rjconeoflearn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24896"/>
            <a:ext cx="8763000" cy="6451879"/>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US" smtClean="0"/>
              <a:t>Laura Terrill</a:t>
            </a:r>
            <a:endParaRPr lang="ru-RU"/>
          </a:p>
        </p:txBody>
      </p:sp>
      <p:sp>
        <p:nvSpPr>
          <p:cNvPr id="2" name="Slide Number Placeholder 1"/>
          <p:cNvSpPr>
            <a:spLocks noGrp="1"/>
          </p:cNvSpPr>
          <p:nvPr>
            <p:ph type="sldNum" sz="quarter" idx="12"/>
          </p:nvPr>
        </p:nvSpPr>
        <p:spPr/>
        <p:txBody>
          <a:bodyPr/>
          <a:lstStyle/>
          <a:p>
            <a:fld id="{930E1A6F-D962-409A-9447-6375BDB0784E}" type="slidenum">
              <a:rPr lang="ru-RU" smtClean="0"/>
              <a:pPr/>
              <a:t>38</a:t>
            </a:fld>
            <a:endParaRPr lang="ru-RU"/>
          </a:p>
        </p:txBody>
      </p:sp>
    </p:spTree>
    <p:extLst>
      <p:ext uri="{BB962C8B-B14F-4D97-AF65-F5344CB8AC3E}">
        <p14:creationId xmlns:p14="http://schemas.microsoft.com/office/powerpoint/2010/main" val="9473746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39</a:t>
            </a:fld>
            <a:endParaRPr lang="en-US" dirty="0"/>
          </a:p>
        </p:txBody>
      </p:sp>
      <p:sp>
        <p:nvSpPr>
          <p:cNvPr id="6" name="Title 1"/>
          <p:cNvSpPr txBox="1">
            <a:spLocks/>
          </p:cNvSpPr>
          <p:nvPr/>
        </p:nvSpPr>
        <p:spPr>
          <a:xfrm>
            <a:off x="1524001" y="334537"/>
            <a:ext cx="7136780" cy="981308"/>
          </a:xfrm>
          <a:prstGeom prst="rect">
            <a:avLst/>
          </a:prstGeom>
          <a:solidFill>
            <a:schemeClr val="accent1"/>
          </a:solidFill>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2800">
                <a:solidFill>
                  <a:schemeClr val="tx1"/>
                </a:solidFill>
              </a:rPr>
              <a:t>I can ask and answer questions about food preferences and give simple reasons.</a:t>
            </a:r>
          </a:p>
        </p:txBody>
      </p:sp>
      <p:pic>
        <p:nvPicPr>
          <p:cNvPr id="7" name="Picture 6" descr="images-3.jpeg"/>
          <p:cNvPicPr>
            <a:picLocks noChangeAspect="1"/>
          </p:cNvPicPr>
          <p:nvPr/>
        </p:nvPicPr>
        <p:blipFill>
          <a:blip r:embed="rId2"/>
          <a:stretch>
            <a:fillRect/>
          </a:stretch>
        </p:blipFill>
        <p:spPr>
          <a:xfrm>
            <a:off x="195964" y="388680"/>
            <a:ext cx="1024851" cy="873021"/>
          </a:xfrm>
          <a:prstGeom prst="rect">
            <a:avLst/>
          </a:prstGeom>
        </p:spPr>
      </p:pic>
      <p:sp>
        <p:nvSpPr>
          <p:cNvPr id="8" name="Title 1"/>
          <p:cNvSpPr txBox="1">
            <a:spLocks/>
          </p:cNvSpPr>
          <p:nvPr/>
        </p:nvSpPr>
        <p:spPr>
          <a:xfrm>
            <a:off x="1524001" y="5557605"/>
            <a:ext cx="7136780" cy="981308"/>
          </a:xfrm>
          <a:prstGeom prst="rect">
            <a:avLst/>
          </a:prstGeom>
          <a:solidFill>
            <a:schemeClr val="accent1"/>
          </a:solidFill>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3200">
                <a:solidFill>
                  <a:schemeClr val="tx1"/>
                </a:solidFill>
              </a:rPr>
              <a:t>Pair with a partner to discuss food preferences. </a:t>
            </a:r>
          </a:p>
        </p:txBody>
      </p:sp>
      <p:pic>
        <p:nvPicPr>
          <p:cNvPr id="9" name="Picture 8"/>
          <p:cNvPicPr>
            <a:picLocks noChangeAspect="1"/>
          </p:cNvPicPr>
          <p:nvPr/>
        </p:nvPicPr>
        <p:blipFill>
          <a:blip r:embed="rId3"/>
          <a:stretch>
            <a:fillRect/>
          </a:stretch>
        </p:blipFill>
        <p:spPr>
          <a:xfrm>
            <a:off x="89783" y="5557605"/>
            <a:ext cx="1237213" cy="927910"/>
          </a:xfrm>
          <a:prstGeom prst="rect">
            <a:avLst/>
          </a:prstGeom>
        </p:spPr>
      </p:pic>
      <p:sp>
        <p:nvSpPr>
          <p:cNvPr id="10" name="Down Arrow 9"/>
          <p:cNvSpPr/>
          <p:nvPr/>
        </p:nvSpPr>
        <p:spPr>
          <a:xfrm>
            <a:off x="452176" y="1706137"/>
            <a:ext cx="512426" cy="3657600"/>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7821624" y="1706137"/>
            <a:ext cx="512426" cy="3657600"/>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2830" y="1725420"/>
            <a:ext cx="5680294" cy="3422609"/>
          </a:xfrm>
          <a:prstGeom prst="rect">
            <a:avLst/>
          </a:prstGeom>
        </p:spPr>
      </p:pic>
    </p:spTree>
    <p:extLst>
      <p:ext uri="{BB962C8B-B14F-4D97-AF65-F5344CB8AC3E}">
        <p14:creationId xmlns:p14="http://schemas.microsoft.com/office/powerpoint/2010/main" val="9783292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42900" y="1107132"/>
            <a:ext cx="7467600" cy="4800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Oval 7"/>
          <p:cNvSpPr/>
          <p:nvPr/>
        </p:nvSpPr>
        <p:spPr>
          <a:xfrm>
            <a:off x="5481638" y="3148335"/>
            <a:ext cx="3810000" cy="1981200"/>
          </a:xfrm>
          <a:prstGeom prst="ellipse">
            <a:avLst/>
          </a:prstGeom>
          <a:solidFill>
            <a:schemeClr val="accent4"/>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2514600" y="2895600"/>
            <a:ext cx="3810000" cy="1981200"/>
          </a:xfrm>
          <a:prstGeom prst="ellips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ndParaRPr>
          </a:p>
        </p:txBody>
      </p:sp>
      <p:sp>
        <p:nvSpPr>
          <p:cNvPr id="79878" name="TextBox 8"/>
          <p:cNvSpPr txBox="1">
            <a:spLocks noChangeArrowheads="1"/>
          </p:cNvSpPr>
          <p:nvPr/>
        </p:nvSpPr>
        <p:spPr bwMode="auto">
          <a:xfrm>
            <a:off x="1676400" y="1600200"/>
            <a:ext cx="1069975"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Inquiry</a:t>
            </a:r>
          </a:p>
        </p:txBody>
      </p:sp>
      <p:sp>
        <p:nvSpPr>
          <p:cNvPr id="79879" name="TextBox 9"/>
          <p:cNvSpPr txBox="1">
            <a:spLocks noChangeArrowheads="1"/>
          </p:cNvSpPr>
          <p:nvPr/>
        </p:nvSpPr>
        <p:spPr bwMode="auto">
          <a:xfrm>
            <a:off x="3581400" y="2971800"/>
            <a:ext cx="1189038"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Drafting</a:t>
            </a:r>
          </a:p>
        </p:txBody>
      </p:sp>
      <p:sp>
        <p:nvSpPr>
          <p:cNvPr id="11" name="TextBox 10"/>
          <p:cNvSpPr txBox="1"/>
          <p:nvPr/>
        </p:nvSpPr>
        <p:spPr>
          <a:xfrm>
            <a:off x="6879940" y="3276599"/>
            <a:ext cx="1222660" cy="461665"/>
          </a:xfrm>
          <a:prstGeom prst="rect">
            <a:avLst/>
          </a:prstGeom>
          <a:noFill/>
        </p:spPr>
        <p:txBody>
          <a:bodyPr wrap="none">
            <a:spAutoFit/>
          </a:bodyPr>
          <a:lstStyle/>
          <a:p>
            <a:pPr>
              <a:defRPr/>
            </a:pPr>
            <a:r>
              <a:rPr lang="en-US" sz="2400">
                <a:solidFill>
                  <a:schemeClr val="bg1">
                    <a:alpha val="72000"/>
                  </a:schemeClr>
                </a:solidFill>
                <a:latin typeface="Calibri"/>
                <a:ea typeface="ＭＳ Ｐゴシック" pitchFamily="1" charset="-128"/>
                <a:cs typeface="Calibri"/>
              </a:rPr>
              <a:t>Revision</a:t>
            </a:r>
          </a:p>
        </p:txBody>
      </p:sp>
      <p:sp>
        <p:nvSpPr>
          <p:cNvPr id="79882" name="TextBox 12"/>
          <p:cNvSpPr txBox="1">
            <a:spLocks noChangeArrowheads="1"/>
          </p:cNvSpPr>
          <p:nvPr/>
        </p:nvSpPr>
        <p:spPr bwMode="auto">
          <a:xfrm>
            <a:off x="7086600" y="6211888"/>
            <a:ext cx="1822450" cy="646112"/>
          </a:xfrm>
          <a:prstGeom prst="rect">
            <a:avLst/>
          </a:prstGeom>
          <a:noFill/>
          <a:ln w="9525">
            <a:noFill/>
            <a:miter lim="800000"/>
            <a:headEnd/>
            <a:tailEnd/>
          </a:ln>
        </p:spPr>
        <p:txBody>
          <a:bodyPr wrap="none">
            <a:prstTxWarp prst="textNoShape">
              <a:avLst/>
            </a:prstTxWarp>
            <a:spAutoFit/>
          </a:bodyPr>
          <a:lstStyle/>
          <a:p>
            <a:r>
              <a:rPr lang="en-US" sz="1800" i="1">
                <a:latin typeface="Calibri" pitchFamily="-107" charset="0"/>
                <a:ea typeface="Calibri" pitchFamily="-107" charset="0"/>
                <a:cs typeface="Calibri" pitchFamily="-107" charset="0"/>
              </a:rPr>
              <a:t>Strategic Writing</a:t>
            </a:r>
          </a:p>
          <a:p>
            <a:r>
              <a:rPr lang="en-US" sz="1800">
                <a:latin typeface="Calibri" pitchFamily="-107" charset="0"/>
                <a:ea typeface="Calibri" pitchFamily="-107" charset="0"/>
                <a:cs typeface="Calibri" pitchFamily="-107" charset="0"/>
              </a:rPr>
              <a:t>Deborah Dean</a:t>
            </a:r>
          </a:p>
        </p:txBody>
      </p:sp>
      <p:sp>
        <p:nvSpPr>
          <p:cNvPr id="14" name="TextBox 13"/>
          <p:cNvSpPr txBox="1"/>
          <p:nvPr/>
        </p:nvSpPr>
        <p:spPr>
          <a:xfrm>
            <a:off x="1301750" y="2123924"/>
            <a:ext cx="4032250" cy="646113"/>
          </a:xfrm>
          <a:prstGeom prst="rect">
            <a:avLst/>
          </a:prstGeom>
          <a:noFill/>
        </p:spPr>
        <p:txBody>
          <a:bodyPr wrap="none">
            <a:spAutoFit/>
          </a:bodyPr>
          <a:lstStyle/>
          <a:p>
            <a:pPr>
              <a:defRPr/>
            </a:pPr>
            <a:r>
              <a:rPr lang="en-US" sz="1800">
                <a:solidFill>
                  <a:schemeClr val="bg1"/>
                </a:solidFill>
                <a:latin typeface="Calibri"/>
                <a:ea typeface="ＭＳ Ｐゴシック" pitchFamily="1" charset="-128"/>
                <a:cs typeface="Calibri"/>
              </a:rPr>
              <a:t>can’t be a writer without being a thinker,</a:t>
            </a:r>
          </a:p>
          <a:p>
            <a:pPr>
              <a:defRPr/>
            </a:pPr>
            <a:r>
              <a:rPr lang="en-US" sz="1800">
                <a:solidFill>
                  <a:schemeClr val="bg1"/>
                </a:solidFill>
                <a:latin typeface="Calibri"/>
                <a:ea typeface="ＭＳ Ｐゴシック" pitchFamily="1" charset="-128"/>
                <a:cs typeface="Calibri"/>
              </a:rPr>
              <a:t>need to find, focus and develop ideas</a:t>
            </a:r>
          </a:p>
        </p:txBody>
      </p:sp>
      <p:sp>
        <p:nvSpPr>
          <p:cNvPr id="79884" name="TextBox 14"/>
          <p:cNvSpPr txBox="1">
            <a:spLocks noChangeArrowheads="1"/>
          </p:cNvSpPr>
          <p:nvPr/>
        </p:nvSpPr>
        <p:spPr bwMode="auto">
          <a:xfrm>
            <a:off x="2819400" y="3371850"/>
            <a:ext cx="2667000" cy="1200150"/>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ability to discover textual clues and imitate them in different contexts for different audiences</a:t>
            </a:r>
          </a:p>
        </p:txBody>
      </p:sp>
      <p:sp>
        <p:nvSpPr>
          <p:cNvPr id="79885" name="TextBox 15"/>
          <p:cNvSpPr txBox="1">
            <a:spLocks noChangeArrowheads="1"/>
          </p:cNvSpPr>
          <p:nvPr/>
        </p:nvSpPr>
        <p:spPr bwMode="auto">
          <a:xfrm>
            <a:off x="6427788" y="3738264"/>
            <a:ext cx="2514600" cy="1200329"/>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develop a sensitivity to text, revise to address concerns about audience</a:t>
            </a:r>
          </a:p>
        </p:txBody>
      </p:sp>
      <p:sp>
        <p:nvSpPr>
          <p:cNvPr id="15" name="Title 14"/>
          <p:cNvSpPr>
            <a:spLocks noGrp="1"/>
          </p:cNvSpPr>
          <p:nvPr>
            <p:ph type="title"/>
          </p:nvPr>
        </p:nvSpPr>
        <p:spPr>
          <a:xfrm>
            <a:off x="590550" y="226219"/>
            <a:ext cx="7886700" cy="1325563"/>
          </a:xfrm>
        </p:spPr>
        <p:txBody>
          <a:bodyPr>
            <a:noAutofit/>
          </a:bodyPr>
          <a:lstStyle/>
          <a:p>
            <a:r>
              <a:rPr lang="en-US" sz="3200">
                <a:solidFill>
                  <a:schemeClr val="tx1"/>
                </a:solidFill>
              </a:rPr>
              <a:t>Inquiry should inform writing throughout the process</a:t>
            </a:r>
          </a:p>
        </p:txBody>
      </p:sp>
      <p:sp>
        <p:nvSpPr>
          <p:cNvPr id="16" name="Footer Placeholder 15"/>
          <p:cNvSpPr>
            <a:spLocks noGrp="1"/>
          </p:cNvSpPr>
          <p:nvPr>
            <p:ph type="ftr" sz="quarter" idx="11"/>
          </p:nvPr>
        </p:nvSpPr>
        <p:spPr/>
        <p:txBody>
          <a:bodyPr/>
          <a:lstStyle/>
          <a:p>
            <a:r>
              <a:rPr lang="en-US" smtClean="0"/>
              <a:t>Laura Terrill</a:t>
            </a:r>
            <a:endParaRPr lang="en-US"/>
          </a:p>
        </p:txBody>
      </p:sp>
      <p:sp>
        <p:nvSpPr>
          <p:cNvPr id="2" name="Slide Number Placeholder 1"/>
          <p:cNvSpPr>
            <a:spLocks noGrp="1"/>
          </p:cNvSpPr>
          <p:nvPr>
            <p:ph type="sldNum" sz="quarter" idx="12"/>
          </p:nvPr>
        </p:nvSpPr>
        <p:spPr/>
        <p:txBody>
          <a:bodyPr/>
          <a:lstStyle/>
          <a:p>
            <a:fld id="{D57F1E4F-1CFF-5643-939E-02111984F565}" type="slidenum">
              <a:rPr lang="en-US" smtClean="0"/>
              <a:t>4</a:t>
            </a:fld>
            <a:endParaRPr lang="en-US" dirty="0"/>
          </a:p>
        </p:txBody>
      </p:sp>
    </p:spTree>
    <p:extLst>
      <p:ext uri="{BB962C8B-B14F-4D97-AF65-F5344CB8AC3E}">
        <p14:creationId xmlns:p14="http://schemas.microsoft.com/office/powerpoint/2010/main" val="52437529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143" y="835479"/>
            <a:ext cx="8553995" cy="1384995"/>
          </a:xfrm>
          <a:prstGeom prst="rect">
            <a:avLst/>
          </a:prstGeom>
          <a:solidFill>
            <a:schemeClr val="accent1"/>
          </a:solidFill>
        </p:spPr>
        <p:txBody>
          <a:bodyPr wrap="square" rtlCol="0">
            <a:spAutoFit/>
          </a:bodyPr>
          <a:lstStyle/>
          <a:p>
            <a:pPr algn="ctr"/>
            <a:r>
              <a:rPr lang="en-US" sz="2800">
                <a:latin typeface="Cambria"/>
                <a:cs typeface="Cambria"/>
              </a:rPr>
              <a:t>I can ask and answer questions about foods from the French-speaking world recognizing where they are from and giving reasons for my preferences. </a:t>
            </a:r>
            <a:endParaRPr lang="en-US" i="1">
              <a:latin typeface="Cambria"/>
              <a:cs typeface="Cambria"/>
            </a:endParaRPr>
          </a:p>
        </p:txBody>
      </p:sp>
      <p:pic>
        <p:nvPicPr>
          <p:cNvPr id="5" name="Picture 4" descr="2821879824_578691d3db.jpg"/>
          <p:cNvPicPr>
            <a:picLocks noChangeAspect="1"/>
          </p:cNvPicPr>
          <p:nvPr/>
        </p:nvPicPr>
        <p:blipFill>
          <a:blip r:embed="rId2"/>
          <a:stretch>
            <a:fillRect/>
          </a:stretch>
        </p:blipFill>
        <p:spPr>
          <a:xfrm>
            <a:off x="285365" y="2399717"/>
            <a:ext cx="2694432" cy="2020824"/>
          </a:xfrm>
          <a:prstGeom prst="rect">
            <a:avLst/>
          </a:prstGeom>
        </p:spPr>
      </p:pic>
      <p:pic>
        <p:nvPicPr>
          <p:cNvPr id="7" name="Picture 6" descr="Cajun-Food.jpg"/>
          <p:cNvPicPr>
            <a:picLocks noChangeAspect="1"/>
          </p:cNvPicPr>
          <p:nvPr/>
        </p:nvPicPr>
        <p:blipFill>
          <a:blip r:embed="rId3"/>
          <a:stretch>
            <a:fillRect/>
          </a:stretch>
        </p:blipFill>
        <p:spPr>
          <a:xfrm>
            <a:off x="6117232" y="4058726"/>
            <a:ext cx="2286000" cy="2286000"/>
          </a:xfrm>
          <a:prstGeom prst="rect">
            <a:avLst/>
          </a:prstGeom>
        </p:spPr>
      </p:pic>
      <p:pic>
        <p:nvPicPr>
          <p:cNvPr id="10" name="Picture 9" descr="poutine2.jpg"/>
          <p:cNvPicPr>
            <a:picLocks noChangeAspect="1"/>
          </p:cNvPicPr>
          <p:nvPr/>
        </p:nvPicPr>
        <p:blipFill>
          <a:blip r:embed="rId4"/>
          <a:stretch>
            <a:fillRect/>
          </a:stretch>
        </p:blipFill>
        <p:spPr>
          <a:xfrm>
            <a:off x="267269" y="4431706"/>
            <a:ext cx="2804160" cy="2103120"/>
          </a:xfrm>
          <a:prstGeom prst="rect">
            <a:avLst/>
          </a:prstGeom>
        </p:spPr>
      </p:pic>
      <p:sp>
        <p:nvSpPr>
          <p:cNvPr id="11" name="Title 1"/>
          <p:cNvSpPr txBox="1">
            <a:spLocks/>
          </p:cNvSpPr>
          <p:nvPr/>
        </p:nvSpPr>
        <p:spPr>
          <a:xfrm>
            <a:off x="4112149" y="5984778"/>
            <a:ext cx="4507661" cy="719896"/>
          </a:xfrm>
          <a:prstGeom prst="rect">
            <a:avLst/>
          </a:prstGeom>
          <a:solidFill>
            <a:schemeClr val="bg1"/>
          </a:solidFill>
        </p:spPr>
        <p:txBody>
          <a:bodyPr anchor="ct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1600">
                <a:solidFill>
                  <a:schemeClr val="tx1"/>
                </a:solidFill>
              </a:rPr>
              <a:t>I can ask and answer questions about food preferences and give simple reasons.</a:t>
            </a:r>
          </a:p>
        </p:txBody>
      </p:sp>
      <p:sp>
        <p:nvSpPr>
          <p:cNvPr id="2" name="TextBox 1"/>
          <p:cNvSpPr txBox="1"/>
          <p:nvPr/>
        </p:nvSpPr>
        <p:spPr>
          <a:xfrm>
            <a:off x="2097733" y="152323"/>
            <a:ext cx="4808817" cy="646331"/>
          </a:xfrm>
          <a:prstGeom prst="rect">
            <a:avLst/>
          </a:prstGeom>
          <a:solidFill>
            <a:schemeClr val="bg1"/>
          </a:solidFill>
        </p:spPr>
        <p:txBody>
          <a:bodyPr wrap="none" rtlCol="0">
            <a:spAutoFit/>
          </a:bodyPr>
          <a:lstStyle/>
          <a:p>
            <a:r>
              <a:rPr lang="en-US" sz="3600">
                <a:latin typeface="Cambria"/>
                <a:cs typeface="Cambria"/>
              </a:rPr>
              <a:t>Unit Can-Do Statement:</a:t>
            </a:r>
            <a:endParaRPr lang="en-US" sz="3600"/>
          </a:p>
        </p:txBody>
      </p:sp>
      <p:pic>
        <p:nvPicPr>
          <p:cNvPr id="6" name="Picture 5" descr="bouillabaisse_588.jpg"/>
          <p:cNvPicPr>
            <a:picLocks noChangeAspect="1"/>
          </p:cNvPicPr>
          <p:nvPr/>
        </p:nvPicPr>
        <p:blipFill>
          <a:blip r:embed="rId5"/>
          <a:stretch>
            <a:fillRect/>
          </a:stretch>
        </p:blipFill>
        <p:spPr>
          <a:xfrm>
            <a:off x="5859132" y="2456997"/>
            <a:ext cx="2802200" cy="1906263"/>
          </a:xfrm>
          <a:prstGeom prst="rect">
            <a:avLst/>
          </a:prstGeom>
        </p:spPr>
      </p:pic>
      <p:pic>
        <p:nvPicPr>
          <p:cNvPr id="8" name="Picture 7" descr="mafe-poulet.jpg"/>
          <p:cNvPicPr>
            <a:picLocks noChangeAspect="1"/>
          </p:cNvPicPr>
          <p:nvPr/>
        </p:nvPicPr>
        <p:blipFill>
          <a:blip r:embed="rId6"/>
          <a:stretch>
            <a:fillRect/>
          </a:stretch>
        </p:blipFill>
        <p:spPr>
          <a:xfrm>
            <a:off x="3130569" y="3274062"/>
            <a:ext cx="2577791" cy="2577791"/>
          </a:xfrm>
          <a:prstGeom prst="rect">
            <a:avLst/>
          </a:prstGeom>
        </p:spPr>
      </p:pic>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40</a:t>
            </a:fld>
            <a:endParaRPr lang="en-US" dirty="0"/>
          </a:p>
        </p:txBody>
      </p:sp>
    </p:spTree>
    <p:extLst>
      <p:ext uri="{BB962C8B-B14F-4D97-AF65-F5344CB8AC3E}">
        <p14:creationId xmlns:p14="http://schemas.microsoft.com/office/powerpoint/2010/main" val="14427398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3961" y="1866361"/>
            <a:ext cx="5732689" cy="3337151"/>
          </a:xfrm>
        </p:spPr>
        <p:txBody>
          <a:bodyPr/>
          <a:lstStyle/>
          <a:p>
            <a:r>
              <a:rPr lang="en-US"/>
              <a:t>Are you hungry? Yes</a:t>
            </a:r>
            <a:r>
              <a:rPr lang="is-IS"/>
              <a:t>… No...</a:t>
            </a:r>
          </a:p>
          <a:p>
            <a:r>
              <a:rPr lang="is-IS"/>
              <a:t>Do you like... I like/don’t like</a:t>
            </a:r>
          </a:p>
          <a:p>
            <a:r>
              <a:rPr lang="is-IS"/>
              <a:t>Do you prefer....I prefer...</a:t>
            </a:r>
          </a:p>
          <a:p>
            <a:r>
              <a:rPr lang="is-IS"/>
              <a:t>because</a:t>
            </a:r>
          </a:p>
          <a:p>
            <a:r>
              <a:rPr lang="en-US"/>
              <a:t>R</a:t>
            </a:r>
            <a:r>
              <a:rPr lang="is-IS"/>
              <a:t>atatouille – eggplant, zucchini, peppers, garlic, tomatoes</a:t>
            </a:r>
          </a:p>
          <a:p>
            <a:r>
              <a:rPr lang="is-IS"/>
              <a:t>Poutine – French fries, cheese, sauce</a:t>
            </a:r>
            <a:endParaRPr lang="en-US"/>
          </a:p>
          <a:p>
            <a:endParaRPr lang="en-US"/>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41</a:t>
            </a:fld>
            <a:endParaRPr lang="en-US" dirty="0"/>
          </a:p>
        </p:txBody>
      </p:sp>
      <p:sp>
        <p:nvSpPr>
          <p:cNvPr id="6" name="Title 1"/>
          <p:cNvSpPr txBox="1">
            <a:spLocks/>
          </p:cNvSpPr>
          <p:nvPr/>
        </p:nvSpPr>
        <p:spPr>
          <a:xfrm>
            <a:off x="1524000" y="334537"/>
            <a:ext cx="7324577" cy="927164"/>
          </a:xfrm>
          <a:prstGeom prst="rect">
            <a:avLst/>
          </a:prstGeom>
          <a:solidFill>
            <a:schemeClr val="accent1"/>
          </a:solidFill>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3200"/>
              <a:t>I can ask and answer questions about food preferences and give simple reasons.</a:t>
            </a:r>
          </a:p>
        </p:txBody>
      </p:sp>
      <p:pic>
        <p:nvPicPr>
          <p:cNvPr id="7" name="Picture 6" descr="images-3.jpeg"/>
          <p:cNvPicPr>
            <a:picLocks noChangeAspect="1"/>
          </p:cNvPicPr>
          <p:nvPr/>
        </p:nvPicPr>
        <p:blipFill>
          <a:blip r:embed="rId2"/>
          <a:stretch>
            <a:fillRect/>
          </a:stretch>
        </p:blipFill>
        <p:spPr>
          <a:xfrm>
            <a:off x="195964" y="388680"/>
            <a:ext cx="1024851" cy="873021"/>
          </a:xfrm>
          <a:prstGeom prst="rect">
            <a:avLst/>
          </a:prstGeom>
        </p:spPr>
      </p:pic>
      <p:sp>
        <p:nvSpPr>
          <p:cNvPr id="8" name="Title 1"/>
          <p:cNvSpPr txBox="1">
            <a:spLocks/>
          </p:cNvSpPr>
          <p:nvPr/>
        </p:nvSpPr>
        <p:spPr>
          <a:xfrm>
            <a:off x="1524001" y="5557605"/>
            <a:ext cx="7136780" cy="981308"/>
          </a:xfrm>
          <a:prstGeom prst="rect">
            <a:avLst/>
          </a:prstGeom>
          <a:solidFill>
            <a:schemeClr val="accent1"/>
          </a:solidFill>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3200"/>
              <a:t>Pair with a partner to discuss food preferences. </a:t>
            </a:r>
          </a:p>
        </p:txBody>
      </p:sp>
      <p:pic>
        <p:nvPicPr>
          <p:cNvPr id="9" name="Picture 8"/>
          <p:cNvPicPr>
            <a:picLocks noChangeAspect="1"/>
          </p:cNvPicPr>
          <p:nvPr/>
        </p:nvPicPr>
        <p:blipFill>
          <a:blip r:embed="rId3"/>
          <a:stretch>
            <a:fillRect/>
          </a:stretch>
        </p:blipFill>
        <p:spPr>
          <a:xfrm>
            <a:off x="89783" y="5557605"/>
            <a:ext cx="1237213" cy="927910"/>
          </a:xfrm>
          <a:prstGeom prst="rect">
            <a:avLst/>
          </a:prstGeom>
        </p:spPr>
      </p:pic>
      <p:sp>
        <p:nvSpPr>
          <p:cNvPr id="10" name="Down Arrow 9"/>
          <p:cNvSpPr/>
          <p:nvPr/>
        </p:nvSpPr>
        <p:spPr>
          <a:xfrm>
            <a:off x="452176" y="1706137"/>
            <a:ext cx="512426" cy="3657600"/>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7821624" y="1706137"/>
            <a:ext cx="512426" cy="3657600"/>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256500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0202" y="1666170"/>
            <a:ext cx="6494628" cy="3486965"/>
          </a:xfrm>
        </p:spPr>
        <p:txBody>
          <a:bodyPr>
            <a:normAutofit fontScale="92500" lnSpcReduction="10000"/>
          </a:bodyPr>
          <a:lstStyle/>
          <a:p>
            <a:pPr marL="0" indent="0">
              <a:buNone/>
            </a:pPr>
            <a:r>
              <a:rPr lang="en-US" sz="3200" b="1" dirty="0"/>
              <a:t>Learning Activities</a:t>
            </a:r>
          </a:p>
          <a:p>
            <a:r>
              <a:rPr lang="en-US" dirty="0"/>
              <a:t>Open by asking if hungry or not.</a:t>
            </a:r>
          </a:p>
          <a:p>
            <a:r>
              <a:rPr lang="en-US" dirty="0"/>
              <a:t>Show video, pause frequently, asking and answering questions about individual ingredients. </a:t>
            </a:r>
          </a:p>
          <a:p>
            <a:r>
              <a:rPr lang="en-US" dirty="0"/>
              <a:t>Pair activity – predict if partner likes or doesn’t like different ingredients.</a:t>
            </a:r>
          </a:p>
          <a:p>
            <a:r>
              <a:rPr lang="en-US" dirty="0"/>
              <a:t>Then, pair to ask. Based on responses decide if your partner prefers Ratatouille or </a:t>
            </a:r>
            <a:r>
              <a:rPr lang="en-US" dirty="0" smtClean="0"/>
              <a:t>Poutine</a:t>
            </a:r>
            <a:r>
              <a:rPr lang="en-US" dirty="0"/>
              <a:t>. </a:t>
            </a:r>
            <a:endParaRPr lang="en-US" dirty="0" smtClean="0"/>
          </a:p>
          <a:p>
            <a:r>
              <a:rPr lang="en-US" dirty="0" smtClean="0"/>
              <a:t>Complete a think-write-pair-share, pairing with a different partner. </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42</a:t>
            </a:fld>
            <a:endParaRPr lang="en-US" dirty="0"/>
          </a:p>
        </p:txBody>
      </p:sp>
      <p:sp>
        <p:nvSpPr>
          <p:cNvPr id="6" name="Title 1"/>
          <p:cNvSpPr txBox="1">
            <a:spLocks/>
          </p:cNvSpPr>
          <p:nvPr/>
        </p:nvSpPr>
        <p:spPr>
          <a:xfrm>
            <a:off x="1524000" y="334537"/>
            <a:ext cx="7324577" cy="927164"/>
          </a:xfrm>
          <a:prstGeom prst="rect">
            <a:avLst/>
          </a:prstGeom>
          <a:solidFill>
            <a:schemeClr val="accent1"/>
          </a:solidFill>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3200"/>
              <a:t>I can ask and answer questions about food preferences and give simple reasons.</a:t>
            </a:r>
          </a:p>
        </p:txBody>
      </p:sp>
      <p:pic>
        <p:nvPicPr>
          <p:cNvPr id="7" name="Picture 6" descr="images-3.jpeg"/>
          <p:cNvPicPr>
            <a:picLocks noChangeAspect="1"/>
          </p:cNvPicPr>
          <p:nvPr/>
        </p:nvPicPr>
        <p:blipFill>
          <a:blip r:embed="rId2"/>
          <a:stretch>
            <a:fillRect/>
          </a:stretch>
        </p:blipFill>
        <p:spPr>
          <a:xfrm>
            <a:off x="195964" y="388680"/>
            <a:ext cx="1024851" cy="873021"/>
          </a:xfrm>
          <a:prstGeom prst="rect">
            <a:avLst/>
          </a:prstGeom>
        </p:spPr>
      </p:pic>
      <p:sp>
        <p:nvSpPr>
          <p:cNvPr id="8" name="Title 1"/>
          <p:cNvSpPr txBox="1">
            <a:spLocks/>
          </p:cNvSpPr>
          <p:nvPr/>
        </p:nvSpPr>
        <p:spPr>
          <a:xfrm>
            <a:off x="1524001" y="5557605"/>
            <a:ext cx="7136780" cy="981308"/>
          </a:xfrm>
          <a:prstGeom prst="rect">
            <a:avLst/>
          </a:prstGeom>
          <a:solidFill>
            <a:schemeClr val="accent1"/>
          </a:solidFill>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3200"/>
              <a:t>Pair with a partner to discuss food preferences. </a:t>
            </a:r>
          </a:p>
        </p:txBody>
      </p:sp>
      <p:pic>
        <p:nvPicPr>
          <p:cNvPr id="9" name="Picture 8"/>
          <p:cNvPicPr>
            <a:picLocks noChangeAspect="1"/>
          </p:cNvPicPr>
          <p:nvPr/>
        </p:nvPicPr>
        <p:blipFill>
          <a:blip r:embed="rId3"/>
          <a:stretch>
            <a:fillRect/>
          </a:stretch>
        </p:blipFill>
        <p:spPr>
          <a:xfrm>
            <a:off x="89783" y="5557605"/>
            <a:ext cx="1237213" cy="927910"/>
          </a:xfrm>
          <a:prstGeom prst="rect">
            <a:avLst/>
          </a:prstGeom>
        </p:spPr>
      </p:pic>
      <p:sp>
        <p:nvSpPr>
          <p:cNvPr id="10" name="Down Arrow 9"/>
          <p:cNvSpPr/>
          <p:nvPr/>
        </p:nvSpPr>
        <p:spPr>
          <a:xfrm>
            <a:off x="452176" y="1706137"/>
            <a:ext cx="512426" cy="3657600"/>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7821624" y="1706137"/>
            <a:ext cx="512426" cy="3657600"/>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699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7"/>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8"/>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9"/>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solidFill>
                  <a:schemeClr val="tx1">
                    <a:lumMod val="95000"/>
                  </a:schemeClr>
                </a:solidFill>
                <a:latin typeface="Corbel" charset="0"/>
                <a:ea typeface="Corbel" charset="0"/>
                <a:cs typeface="Corbel" charset="0"/>
              </a:rPr>
              <a:t>How can you best use this text in the </a:t>
            </a:r>
            <a:r>
              <a:rPr lang="en-US" b="1">
                <a:solidFill>
                  <a:schemeClr val="accent6"/>
                </a:solidFill>
                <a:latin typeface="Corbel" charset="0"/>
                <a:ea typeface="Corbel" charset="0"/>
                <a:cs typeface="Corbel" charset="0"/>
              </a:rPr>
              <a:t>interpretive</a:t>
            </a:r>
            <a:r>
              <a:rPr lang="en-US">
                <a:solidFill>
                  <a:schemeClr val="tx1">
                    <a:lumMod val="95000"/>
                  </a:schemeClr>
                </a:solidFill>
                <a:latin typeface="Corbel" charset="0"/>
                <a:ea typeface="Corbel" charset="0"/>
                <a:cs typeface="Corbel" charset="0"/>
              </a:rPr>
              <a:t> mode?</a:t>
            </a:r>
          </a:p>
          <a:p>
            <a:endParaRPr lang="en-US">
              <a:solidFill>
                <a:schemeClr val="tx1">
                  <a:lumMod val="95000"/>
                </a:schemeClr>
              </a:solidFill>
              <a:latin typeface="Corbel" charset="0"/>
              <a:ea typeface="Corbel" charset="0"/>
              <a:cs typeface="Corbel" charset="0"/>
            </a:endParaRPr>
          </a:p>
          <a:p>
            <a:r>
              <a:rPr lang="en-US">
                <a:solidFill>
                  <a:schemeClr val="tx1">
                    <a:lumMod val="95000"/>
                  </a:schemeClr>
                </a:solidFill>
                <a:latin typeface="Corbel" charset="0"/>
                <a:ea typeface="Corbel" charset="0"/>
                <a:cs typeface="Corbel" charset="0"/>
              </a:rPr>
              <a:t>What </a:t>
            </a:r>
            <a:r>
              <a:rPr lang="en-US" b="1">
                <a:solidFill>
                  <a:schemeClr val="accent6"/>
                </a:solidFill>
                <a:latin typeface="Corbel" charset="0"/>
                <a:ea typeface="Corbel" charset="0"/>
                <a:cs typeface="Corbel" charset="0"/>
              </a:rPr>
              <a:t>interpersonal</a:t>
            </a:r>
            <a:r>
              <a:rPr lang="en-US">
                <a:solidFill>
                  <a:schemeClr val="accent6"/>
                </a:solidFill>
                <a:latin typeface="Corbel" charset="0"/>
                <a:ea typeface="Corbel" charset="0"/>
                <a:cs typeface="Corbel" charset="0"/>
              </a:rPr>
              <a:t> </a:t>
            </a:r>
            <a:r>
              <a:rPr lang="en-US">
                <a:solidFill>
                  <a:schemeClr val="tx1">
                    <a:lumMod val="95000"/>
                  </a:schemeClr>
                </a:solidFill>
                <a:latin typeface="Corbel" charset="0"/>
                <a:ea typeface="Corbel" charset="0"/>
                <a:cs typeface="Corbel" charset="0"/>
              </a:rPr>
              <a:t>conversation would students be likely to have on this topic?</a:t>
            </a:r>
          </a:p>
          <a:p>
            <a:endParaRPr lang="en-US">
              <a:solidFill>
                <a:schemeClr val="tx1">
                  <a:lumMod val="95000"/>
                </a:schemeClr>
              </a:solidFill>
              <a:latin typeface="Corbel" charset="0"/>
              <a:ea typeface="Corbel" charset="0"/>
              <a:cs typeface="Corbel" charset="0"/>
            </a:endParaRPr>
          </a:p>
          <a:p>
            <a:r>
              <a:rPr lang="en-US">
                <a:solidFill>
                  <a:schemeClr val="tx1">
                    <a:lumMod val="95000"/>
                  </a:schemeClr>
                </a:solidFill>
                <a:latin typeface="Corbel" charset="0"/>
                <a:ea typeface="Corbel" charset="0"/>
                <a:cs typeface="Corbel" charset="0"/>
              </a:rPr>
              <a:t>What might students do in the </a:t>
            </a:r>
            <a:r>
              <a:rPr lang="en-US" b="1">
                <a:solidFill>
                  <a:schemeClr val="accent6"/>
                </a:solidFill>
                <a:latin typeface="Corbel" charset="0"/>
                <a:ea typeface="Corbel" charset="0"/>
                <a:cs typeface="Corbel" charset="0"/>
              </a:rPr>
              <a:t>presentational</a:t>
            </a:r>
            <a:r>
              <a:rPr lang="en-US">
                <a:solidFill>
                  <a:schemeClr val="tx1">
                    <a:lumMod val="95000"/>
                  </a:schemeClr>
                </a:solidFill>
                <a:latin typeface="Corbel" charset="0"/>
                <a:ea typeface="Corbel" charset="0"/>
                <a:cs typeface="Corbel" charset="0"/>
              </a:rPr>
              <a:t> mode as a way of making learning more concrete?</a:t>
            </a:r>
          </a:p>
          <a:p>
            <a:endParaRPr lang="en-US">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t>43</a:t>
            </a:fld>
            <a:endParaRPr lang="en-US" dirty="0"/>
          </a:p>
        </p:txBody>
      </p:sp>
    </p:spTree>
    <p:extLst>
      <p:ext uri="{BB962C8B-B14F-4D97-AF65-F5344CB8AC3E}">
        <p14:creationId xmlns:p14="http://schemas.microsoft.com/office/powerpoint/2010/main" val="5336373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19355"/>
            <a:ext cx="7886700" cy="790814"/>
          </a:xfrm>
          <a:solidFill>
            <a:schemeClr val="accent1"/>
          </a:solidFill>
        </p:spPr>
        <p:txBody>
          <a:bodyPr/>
          <a:lstStyle/>
          <a:p>
            <a:pPr algn="ctr"/>
            <a:r>
              <a:rPr lang="en-US"/>
              <a:t>Comment préparer la ratatouille?</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44</a:t>
            </a:fld>
            <a:endParaRPr lang="en-US" dirty="0"/>
          </a:p>
        </p:txBody>
      </p:sp>
      <p:sp>
        <p:nvSpPr>
          <p:cNvPr id="9" name="Title 1"/>
          <p:cNvSpPr txBox="1">
            <a:spLocks/>
          </p:cNvSpPr>
          <p:nvPr/>
        </p:nvSpPr>
        <p:spPr>
          <a:xfrm>
            <a:off x="5106838" y="5917118"/>
            <a:ext cx="3886559" cy="672375"/>
          </a:xfrm>
          <a:prstGeom prst="rect">
            <a:avLst/>
          </a:prstGeom>
          <a:solidFill>
            <a:schemeClr val="bg1"/>
          </a:solidFill>
        </p:spPr>
        <p:txBody>
          <a:bodyPr anchor="ct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1600">
                <a:solidFill>
                  <a:schemeClr val="tx1"/>
                </a:solidFill>
              </a:rPr>
              <a:t>I can ask and answer questions about food preferences and give simple reasons.</a:t>
            </a:r>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42219" y="2337594"/>
            <a:ext cx="6870700" cy="3327400"/>
          </a:xfrm>
        </p:spPr>
      </p:pic>
      <p:sp>
        <p:nvSpPr>
          <p:cNvPr id="8" name="TextBox 7"/>
          <p:cNvSpPr txBox="1"/>
          <p:nvPr/>
        </p:nvSpPr>
        <p:spPr>
          <a:xfrm>
            <a:off x="2078763" y="1155940"/>
            <a:ext cx="4952831" cy="369332"/>
          </a:xfrm>
          <a:prstGeom prst="rect">
            <a:avLst/>
          </a:prstGeom>
          <a:solidFill>
            <a:schemeClr val="bg1"/>
          </a:solidFill>
        </p:spPr>
        <p:txBody>
          <a:bodyPr wrap="none" rtlCol="0">
            <a:spAutoFit/>
          </a:bodyPr>
          <a:lstStyle/>
          <a:p>
            <a:r>
              <a:rPr lang="en-US"/>
              <a:t>https://www.youtube.com/watch?v=KZucg25Rc9c</a:t>
            </a:r>
          </a:p>
        </p:txBody>
      </p:sp>
      <p:sp>
        <p:nvSpPr>
          <p:cNvPr id="7" name="Rounded Rectangle 6"/>
          <p:cNvSpPr/>
          <p:nvPr/>
        </p:nvSpPr>
        <p:spPr>
          <a:xfrm rot="20788611">
            <a:off x="2135193" y="3415650"/>
            <a:ext cx="5554134" cy="114115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bg1"/>
                </a:solidFill>
              </a:rPr>
              <a:t>Lead with Culture</a:t>
            </a:r>
          </a:p>
        </p:txBody>
      </p:sp>
    </p:spTree>
    <p:extLst>
      <p:ext uri="{BB962C8B-B14F-4D97-AF65-F5344CB8AC3E}">
        <p14:creationId xmlns:p14="http://schemas.microsoft.com/office/powerpoint/2010/main" val="726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idx="4294967295"/>
          </p:nvPr>
        </p:nvSpPr>
        <p:spPr>
          <a:xfrm>
            <a:off x="185856" y="273050"/>
            <a:ext cx="3438290" cy="1466540"/>
          </a:xfrm>
          <a:solidFill>
            <a:schemeClr val="accent1"/>
          </a:solidFill>
        </p:spPr>
        <p:txBody>
          <a:bodyPr>
            <a:normAutofit/>
          </a:bodyPr>
          <a:lstStyle/>
          <a:p>
            <a:pPr algn="ctr"/>
            <a:r>
              <a:rPr lang="en-US" sz="4400">
                <a:latin typeface="Cambria"/>
                <a:cs typeface="Cambria"/>
              </a:rPr>
              <a:t>Tu aimes la ratatouille?</a:t>
            </a:r>
          </a:p>
        </p:txBody>
      </p:sp>
      <p:sp>
        <p:nvSpPr>
          <p:cNvPr id="14" name="TextBox 13"/>
          <p:cNvSpPr txBox="1"/>
          <p:nvPr/>
        </p:nvSpPr>
        <p:spPr>
          <a:xfrm>
            <a:off x="690216" y="5200177"/>
            <a:ext cx="2429571" cy="461665"/>
          </a:xfrm>
          <a:prstGeom prst="rect">
            <a:avLst/>
          </a:prstGeom>
          <a:solidFill>
            <a:schemeClr val="accent1"/>
          </a:solidFill>
        </p:spPr>
        <p:txBody>
          <a:bodyPr wrap="none" rtlCol="0">
            <a:spAutoFit/>
          </a:bodyPr>
          <a:lstStyle/>
          <a:p>
            <a:pPr algn="ctr"/>
            <a:r>
              <a:rPr lang="en-US" sz="2400">
                <a:latin typeface="Cambria"/>
                <a:cs typeface="Cambria"/>
              </a:rPr>
              <a:t>un repas français</a:t>
            </a:r>
          </a:p>
        </p:txBody>
      </p:sp>
      <p:pic>
        <p:nvPicPr>
          <p:cNvPr id="13" name="Content Placeholder 12" descr="ratatouille-a-ma-facon.jpg"/>
          <p:cNvPicPr>
            <a:picLocks noGrp="1" noChangeAspect="1"/>
          </p:cNvPicPr>
          <p:nvPr>
            <p:ph sz="quarter" idx="4294967295"/>
          </p:nvPr>
        </p:nvPicPr>
        <p:blipFill>
          <a:blip r:embed="rId2"/>
          <a:srcRect t="-15139" b="-15139"/>
          <a:stretch>
            <a:fillRect/>
          </a:stretch>
        </p:blipFill>
        <p:spPr>
          <a:xfrm>
            <a:off x="4320" y="1489246"/>
            <a:ext cx="4040188" cy="3941763"/>
          </a:xfr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332" y="273050"/>
            <a:ext cx="5067269" cy="6374156"/>
          </a:xfrm>
          <a:prstGeom prst="rect">
            <a:avLst/>
          </a:prstGeom>
        </p:spPr>
      </p:pic>
      <p:sp>
        <p:nvSpPr>
          <p:cNvPr id="7" name="Title 1"/>
          <p:cNvSpPr txBox="1">
            <a:spLocks/>
          </p:cNvSpPr>
          <p:nvPr/>
        </p:nvSpPr>
        <p:spPr>
          <a:xfrm>
            <a:off x="56079" y="5963524"/>
            <a:ext cx="3802582" cy="683682"/>
          </a:xfrm>
          <a:prstGeom prst="rect">
            <a:avLst/>
          </a:prstGeom>
          <a:solidFill>
            <a:schemeClr val="bg1"/>
          </a:solidFill>
        </p:spPr>
        <p:txBody>
          <a:bodyPr anchor="ct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1600">
                <a:solidFill>
                  <a:schemeClr val="tx1"/>
                </a:solidFill>
              </a:rPr>
              <a:t>I can ask and answer questions about food preferences and give simple reasons.</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45</a:t>
            </a:fld>
            <a:endParaRPr lang="en-US" dirty="0"/>
          </a:p>
        </p:txBody>
      </p:sp>
    </p:spTree>
    <p:extLst>
      <p:ext uri="{BB962C8B-B14F-4D97-AF65-F5344CB8AC3E}">
        <p14:creationId xmlns:p14="http://schemas.microsoft.com/office/powerpoint/2010/main" val="18066945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626"/>
            <a:ext cx="9144000" cy="5689600"/>
          </a:xfrm>
          <a:prstGeom prst="rect">
            <a:avLst/>
          </a:prstGeom>
        </p:spPr>
      </p:pic>
      <p:sp>
        <p:nvSpPr>
          <p:cNvPr id="3" name="TextBox 2"/>
          <p:cNvSpPr txBox="1"/>
          <p:nvPr/>
        </p:nvSpPr>
        <p:spPr>
          <a:xfrm>
            <a:off x="681351" y="6003985"/>
            <a:ext cx="7781297" cy="523220"/>
          </a:xfrm>
          <a:prstGeom prst="rect">
            <a:avLst/>
          </a:prstGeom>
          <a:solidFill>
            <a:schemeClr val="bg1"/>
          </a:solidFill>
        </p:spPr>
        <p:txBody>
          <a:bodyPr wrap="none" rtlCol="0">
            <a:spAutoFit/>
          </a:bodyPr>
          <a:lstStyle/>
          <a:p>
            <a:r>
              <a:rPr lang="en-US" sz="2800"/>
              <a:t>les frites    +    le fromage   +   la sauce   =   la poutine</a:t>
            </a:r>
          </a:p>
        </p:txBody>
      </p:sp>
      <p:sp>
        <p:nvSpPr>
          <p:cNvPr id="5" name="Rounded Rectangle 4"/>
          <p:cNvSpPr/>
          <p:nvPr/>
        </p:nvSpPr>
        <p:spPr>
          <a:xfrm rot="9666730" flipV="1">
            <a:off x="55948" y="854096"/>
            <a:ext cx="2631305" cy="7833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Tu aimes la poutine?</a:t>
            </a:r>
          </a:p>
        </p:txBody>
      </p:sp>
      <p:sp>
        <p:nvSpPr>
          <p:cNvPr id="10" name="Title 1"/>
          <p:cNvSpPr txBox="1">
            <a:spLocks/>
          </p:cNvSpPr>
          <p:nvPr/>
        </p:nvSpPr>
        <p:spPr>
          <a:xfrm>
            <a:off x="6659592" y="89399"/>
            <a:ext cx="2484408" cy="997529"/>
          </a:xfrm>
          <a:prstGeom prst="rect">
            <a:avLst/>
          </a:prstGeom>
          <a:solidFill>
            <a:schemeClr val="bg1"/>
          </a:solidFill>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1600">
                <a:solidFill>
                  <a:schemeClr val="tx1"/>
                </a:solidFill>
              </a:rPr>
              <a:t>I can ask and answer questions about food preferences and give simple reasons.</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46</a:t>
            </a:fld>
            <a:endParaRPr lang="en-US" dirty="0"/>
          </a:p>
        </p:txBody>
      </p:sp>
    </p:spTree>
    <p:extLst>
      <p:ext uri="{BB962C8B-B14F-4D97-AF65-F5344CB8AC3E}">
        <p14:creationId xmlns:p14="http://schemas.microsoft.com/office/powerpoint/2010/main" val="184361354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47</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944" y="1859703"/>
            <a:ext cx="6664232" cy="3714751"/>
          </a:xfrm>
          <a:prstGeom prst="rect">
            <a:avLst/>
          </a:prstGeom>
        </p:spPr>
      </p:pic>
      <p:sp>
        <p:nvSpPr>
          <p:cNvPr id="5" name="TextBox 4"/>
          <p:cNvSpPr txBox="1"/>
          <p:nvPr/>
        </p:nvSpPr>
        <p:spPr>
          <a:xfrm>
            <a:off x="343619" y="2450070"/>
            <a:ext cx="391454" cy="646331"/>
          </a:xfrm>
          <a:prstGeom prst="rect">
            <a:avLst/>
          </a:prstGeom>
          <a:solidFill>
            <a:schemeClr val="accent1"/>
          </a:solidFill>
        </p:spPr>
        <p:txBody>
          <a:bodyPr wrap="none" rtlCol="0">
            <a:spAutoFit/>
          </a:bodyPr>
          <a:lstStyle/>
          <a:p>
            <a:r>
              <a:rPr lang="en-US" sz="3600"/>
              <a:t>1</a:t>
            </a:r>
          </a:p>
        </p:txBody>
      </p:sp>
      <p:cxnSp>
        <p:nvCxnSpPr>
          <p:cNvPr id="7" name="Straight Arrow Connector 6"/>
          <p:cNvCxnSpPr/>
          <p:nvPr/>
        </p:nvCxnSpPr>
        <p:spPr>
          <a:xfrm>
            <a:off x="714375" y="3093008"/>
            <a:ext cx="957263" cy="140017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824763" y="759372"/>
            <a:ext cx="420308" cy="646331"/>
          </a:xfrm>
          <a:prstGeom prst="rect">
            <a:avLst/>
          </a:prstGeom>
          <a:solidFill>
            <a:schemeClr val="accent1"/>
          </a:solidFill>
        </p:spPr>
        <p:txBody>
          <a:bodyPr wrap="none" rtlCol="0">
            <a:spAutoFit/>
          </a:bodyPr>
          <a:lstStyle/>
          <a:p>
            <a:r>
              <a:rPr lang="en-US" sz="3600"/>
              <a:t>2</a:t>
            </a:r>
          </a:p>
        </p:txBody>
      </p:sp>
      <p:cxnSp>
        <p:nvCxnSpPr>
          <p:cNvPr id="9" name="Straight Arrow Connector 8"/>
          <p:cNvCxnSpPr/>
          <p:nvPr/>
        </p:nvCxnSpPr>
        <p:spPr>
          <a:xfrm>
            <a:off x="2034917" y="1377132"/>
            <a:ext cx="957263" cy="1400175"/>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743907" y="832983"/>
            <a:ext cx="394660" cy="646331"/>
          </a:xfrm>
          <a:prstGeom prst="rect">
            <a:avLst/>
          </a:prstGeom>
          <a:solidFill>
            <a:schemeClr val="accent1"/>
          </a:solidFill>
        </p:spPr>
        <p:txBody>
          <a:bodyPr wrap="none" rtlCol="0">
            <a:spAutoFit/>
          </a:bodyPr>
          <a:lstStyle/>
          <a:p>
            <a:r>
              <a:rPr lang="en-US" sz="3600"/>
              <a:t>3</a:t>
            </a:r>
          </a:p>
        </p:txBody>
      </p:sp>
      <p:cxnSp>
        <p:nvCxnSpPr>
          <p:cNvPr id="11" name="Straight Arrow Connector 10"/>
          <p:cNvCxnSpPr/>
          <p:nvPr/>
        </p:nvCxnSpPr>
        <p:spPr>
          <a:xfrm flipH="1">
            <a:off x="5233909" y="1471484"/>
            <a:ext cx="1778475" cy="2378759"/>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296482" y="5898008"/>
            <a:ext cx="423514" cy="646331"/>
          </a:xfrm>
          <a:prstGeom prst="rect">
            <a:avLst/>
          </a:prstGeom>
          <a:solidFill>
            <a:schemeClr val="accent1"/>
          </a:solidFill>
        </p:spPr>
        <p:txBody>
          <a:bodyPr wrap="none" rtlCol="0">
            <a:spAutoFit/>
          </a:bodyPr>
          <a:lstStyle/>
          <a:p>
            <a:r>
              <a:rPr lang="en-US" sz="3600"/>
              <a:t>4</a:t>
            </a:r>
          </a:p>
        </p:txBody>
      </p:sp>
      <p:cxnSp>
        <p:nvCxnSpPr>
          <p:cNvPr id="15" name="Straight Arrow Connector 14"/>
          <p:cNvCxnSpPr/>
          <p:nvPr/>
        </p:nvCxnSpPr>
        <p:spPr>
          <a:xfrm flipH="1" flipV="1">
            <a:off x="7491643" y="4713516"/>
            <a:ext cx="823067" cy="1184491"/>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672091" y="5716281"/>
            <a:ext cx="405880" cy="646331"/>
          </a:xfrm>
          <a:prstGeom prst="rect">
            <a:avLst/>
          </a:prstGeom>
          <a:solidFill>
            <a:schemeClr val="accent1"/>
          </a:solidFill>
        </p:spPr>
        <p:txBody>
          <a:bodyPr wrap="none" rtlCol="0">
            <a:spAutoFit/>
          </a:bodyPr>
          <a:lstStyle/>
          <a:p>
            <a:r>
              <a:rPr lang="en-US" sz="3600"/>
              <a:t>5</a:t>
            </a:r>
          </a:p>
        </p:txBody>
      </p:sp>
      <p:cxnSp>
        <p:nvCxnSpPr>
          <p:cNvPr id="18" name="Straight Arrow Connector 17"/>
          <p:cNvCxnSpPr/>
          <p:nvPr/>
        </p:nvCxnSpPr>
        <p:spPr>
          <a:xfrm flipH="1" flipV="1">
            <a:off x="5669963" y="4871454"/>
            <a:ext cx="202939" cy="876843"/>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Title 1"/>
          <p:cNvSpPr txBox="1">
            <a:spLocks/>
          </p:cNvSpPr>
          <p:nvPr/>
        </p:nvSpPr>
        <p:spPr>
          <a:xfrm>
            <a:off x="253294" y="5716281"/>
            <a:ext cx="4263288" cy="673602"/>
          </a:xfrm>
          <a:prstGeom prst="rect">
            <a:avLst/>
          </a:prstGeom>
          <a:solidFill>
            <a:schemeClr val="bg1"/>
          </a:solidFill>
        </p:spPr>
        <p:txBody>
          <a:bodyPr anchor="ct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1600">
                <a:solidFill>
                  <a:schemeClr val="tx1"/>
                </a:solidFill>
              </a:rPr>
              <a:t>I can ask and answer questions about food preferences and give simple reasons.</a:t>
            </a:r>
          </a:p>
        </p:txBody>
      </p:sp>
    </p:spTree>
    <p:extLst>
      <p:ext uri="{BB962C8B-B14F-4D97-AF65-F5344CB8AC3E}">
        <p14:creationId xmlns:p14="http://schemas.microsoft.com/office/powerpoint/2010/main" val="171885912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48</a:t>
            </a:fld>
            <a:endParaRPr lang="en-US" dirty="0"/>
          </a:p>
        </p:txBody>
      </p:sp>
      <p:pic>
        <p:nvPicPr>
          <p:cNvPr id="4" name="Picture 3"/>
          <p:cNvPicPr>
            <a:picLocks noChangeAspect="1"/>
          </p:cNvPicPr>
          <p:nvPr/>
        </p:nvPicPr>
        <p:blipFill>
          <a:blip r:embed="rId2"/>
          <a:stretch>
            <a:fillRect/>
          </a:stretch>
        </p:blipFill>
        <p:spPr>
          <a:xfrm>
            <a:off x="521577" y="302179"/>
            <a:ext cx="4065464" cy="3814760"/>
          </a:xfrm>
          <a:prstGeom prst="rect">
            <a:avLst/>
          </a:prstGeom>
        </p:spPr>
      </p:pic>
      <p:pic>
        <p:nvPicPr>
          <p:cNvPr id="5" name="Picture 4"/>
          <p:cNvPicPr>
            <a:picLocks noChangeAspect="1"/>
          </p:cNvPicPr>
          <p:nvPr/>
        </p:nvPicPr>
        <p:blipFill>
          <a:blip r:embed="rId3"/>
          <a:stretch>
            <a:fillRect/>
          </a:stretch>
        </p:blipFill>
        <p:spPr>
          <a:xfrm>
            <a:off x="5204562" y="270424"/>
            <a:ext cx="3233382" cy="4143375"/>
          </a:xfrm>
          <a:prstGeom prst="rect">
            <a:avLst/>
          </a:prstGeom>
        </p:spPr>
      </p:pic>
      <p:sp>
        <p:nvSpPr>
          <p:cNvPr id="8" name="TextBox 7"/>
          <p:cNvSpPr txBox="1"/>
          <p:nvPr/>
        </p:nvSpPr>
        <p:spPr>
          <a:xfrm>
            <a:off x="1058335" y="4479420"/>
            <a:ext cx="7304374" cy="1815882"/>
          </a:xfrm>
          <a:prstGeom prst="rect">
            <a:avLst/>
          </a:prstGeom>
          <a:solidFill>
            <a:schemeClr val="accent1"/>
          </a:solidFill>
        </p:spPr>
        <p:txBody>
          <a:bodyPr wrap="square" rtlCol="0">
            <a:spAutoFit/>
          </a:bodyPr>
          <a:lstStyle/>
          <a:p>
            <a:pPr algn="ctr"/>
            <a:r>
              <a:rPr lang="en-US" sz="2800" b="1" dirty="0" smtClean="0">
                <a:solidFill>
                  <a:schemeClr val="bg1"/>
                </a:solidFill>
              </a:rPr>
              <a:t>Think – Write </a:t>
            </a:r>
            <a:r>
              <a:rPr lang="en-US" sz="2800" dirty="0" smtClean="0"/>
              <a:t>– Pair – Share</a:t>
            </a:r>
            <a:endParaRPr lang="en-US" sz="2800" dirty="0"/>
          </a:p>
          <a:p>
            <a:r>
              <a:rPr lang="en-US" sz="2800" dirty="0" smtClean="0"/>
              <a:t>Write statements and questions that come to mind based on these images. Be ready to pair and share. </a:t>
            </a:r>
            <a:endParaRPr lang="en-US" sz="2800" dirty="0"/>
          </a:p>
        </p:txBody>
      </p:sp>
      <p:pic>
        <p:nvPicPr>
          <p:cNvPr id="6" name="Content Placeholder 12" descr="ratatouille-a-ma-facon.jpg"/>
          <p:cNvPicPr>
            <a:picLocks noChangeAspect="1"/>
          </p:cNvPicPr>
          <p:nvPr/>
        </p:nvPicPr>
        <p:blipFill>
          <a:blip r:embed="rId4"/>
          <a:srcRect t="-15139" b="-15139"/>
          <a:stretch>
            <a:fillRect/>
          </a:stretch>
        </p:blipFill>
        <p:spPr>
          <a:xfrm>
            <a:off x="193867" y="2980100"/>
            <a:ext cx="2129983" cy="2078093"/>
          </a:xfrm>
          <a:prstGeom prst="rect">
            <a:avLst/>
          </a:prstGeom>
        </p:spPr>
      </p:pic>
      <p:pic>
        <p:nvPicPr>
          <p:cNvPr id="7" name="Picture 6" descr="poutine2.jpg"/>
          <p:cNvPicPr>
            <a:picLocks noChangeAspect="1"/>
          </p:cNvPicPr>
          <p:nvPr/>
        </p:nvPicPr>
        <p:blipFill>
          <a:blip r:embed="rId5"/>
          <a:stretch>
            <a:fillRect/>
          </a:stretch>
        </p:blipFill>
        <p:spPr>
          <a:xfrm>
            <a:off x="7097193" y="3301295"/>
            <a:ext cx="1914268" cy="1435701"/>
          </a:xfrm>
          <a:prstGeom prst="rect">
            <a:avLst/>
          </a:prstGeom>
        </p:spPr>
      </p:pic>
      <p:sp>
        <p:nvSpPr>
          <p:cNvPr id="9" name="Title 1"/>
          <p:cNvSpPr txBox="1">
            <a:spLocks/>
          </p:cNvSpPr>
          <p:nvPr/>
        </p:nvSpPr>
        <p:spPr>
          <a:xfrm>
            <a:off x="5119002" y="5987338"/>
            <a:ext cx="3956382" cy="738026"/>
          </a:xfrm>
          <a:prstGeom prst="rect">
            <a:avLst/>
          </a:prstGeom>
          <a:solidFill>
            <a:schemeClr val="bg1"/>
          </a:solidFill>
        </p:spPr>
        <p:txBody>
          <a:bodyPr anchor="ct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1600">
                <a:solidFill>
                  <a:schemeClr val="tx1"/>
                </a:solidFill>
              </a:rPr>
              <a:t>I can ask and answer questions about food preferences and give simple reasons.</a:t>
            </a:r>
          </a:p>
        </p:txBody>
      </p:sp>
    </p:spTree>
    <p:extLst>
      <p:ext uri="{BB962C8B-B14F-4D97-AF65-F5344CB8AC3E}">
        <p14:creationId xmlns:p14="http://schemas.microsoft.com/office/powerpoint/2010/main" val="91532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11" descr="coop learning images_2.jpg"/>
          <p:cNvPicPr>
            <a:picLocks noChangeAspect="1"/>
          </p:cNvPicPr>
          <p:nvPr/>
        </p:nvPicPr>
        <p:blipFill>
          <a:blip r:embed="rId3"/>
          <a:srcRect/>
          <a:stretch>
            <a:fillRect/>
          </a:stretch>
        </p:blipFill>
        <p:spPr bwMode="auto">
          <a:xfrm>
            <a:off x="557293" y="2906118"/>
            <a:ext cx="730797" cy="1667518"/>
          </a:xfrm>
          <a:prstGeom prst="rect">
            <a:avLst/>
          </a:prstGeom>
          <a:noFill/>
          <a:ln w="9525">
            <a:noFill/>
            <a:miter lim="800000"/>
            <a:headEnd/>
            <a:tailEnd/>
          </a:ln>
        </p:spPr>
      </p:pic>
      <p:sp>
        <p:nvSpPr>
          <p:cNvPr id="4" name="Title 3"/>
          <p:cNvSpPr>
            <a:spLocks noGrp="1"/>
          </p:cNvSpPr>
          <p:nvPr>
            <p:ph type="title"/>
          </p:nvPr>
        </p:nvSpPr>
        <p:spPr>
          <a:xfrm>
            <a:off x="628650" y="350970"/>
            <a:ext cx="7709423" cy="845562"/>
          </a:xfrm>
          <a:solidFill>
            <a:schemeClr val="accent1"/>
          </a:solidFill>
        </p:spPr>
        <p:txBody>
          <a:bodyPr/>
          <a:lstStyle/>
          <a:p>
            <a:pPr algn="ctr"/>
            <a:r>
              <a:rPr lang="en-US" dirty="0">
                <a:solidFill>
                  <a:schemeClr val="tx1">
                    <a:lumMod val="95000"/>
                  </a:schemeClr>
                </a:solidFill>
              </a:rPr>
              <a:t>Think – Write – </a:t>
            </a:r>
            <a:r>
              <a:rPr lang="en-US" b="1" dirty="0">
                <a:solidFill>
                  <a:schemeClr val="bg1"/>
                </a:solidFill>
              </a:rPr>
              <a:t>Pair – Share</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49</a:t>
            </a:fld>
            <a:endParaRPr lang="en-US" dirty="0"/>
          </a:p>
        </p:txBody>
      </p:sp>
      <p:pic>
        <p:nvPicPr>
          <p:cNvPr id="15" name="Picture 12" descr="coop learning images_3.jpg"/>
          <p:cNvPicPr>
            <a:picLocks noChangeAspect="1"/>
          </p:cNvPicPr>
          <p:nvPr/>
        </p:nvPicPr>
        <p:blipFill>
          <a:blip r:embed="rId4"/>
          <a:srcRect/>
          <a:stretch>
            <a:fillRect/>
          </a:stretch>
        </p:blipFill>
        <p:spPr bwMode="auto">
          <a:xfrm>
            <a:off x="326851" y="1375021"/>
            <a:ext cx="1174473" cy="1174473"/>
          </a:xfrm>
          <a:prstGeom prst="rect">
            <a:avLst/>
          </a:prstGeom>
          <a:noFill/>
          <a:ln w="9525">
            <a:noFill/>
            <a:miter lim="800000"/>
            <a:headEnd/>
            <a:tailEnd/>
          </a:ln>
        </p:spPr>
      </p:pic>
      <p:cxnSp>
        <p:nvCxnSpPr>
          <p:cNvPr id="10" name="Straight Connector 9"/>
          <p:cNvCxnSpPr/>
          <p:nvPr/>
        </p:nvCxnSpPr>
        <p:spPr>
          <a:xfrm>
            <a:off x="1679478" y="1589382"/>
            <a:ext cx="25531" cy="3965083"/>
          </a:xfrm>
          <a:prstGeom prst="line">
            <a:avLst/>
          </a:prstGeom>
          <a:ln w="1143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1892712" y="1412119"/>
            <a:ext cx="4029568" cy="4715090"/>
            <a:chOff x="1892712" y="1980158"/>
            <a:chExt cx="4029568" cy="4715090"/>
          </a:xfrm>
        </p:grpSpPr>
        <p:pic>
          <p:nvPicPr>
            <p:cNvPr id="16" name="Picture 15"/>
            <p:cNvPicPr>
              <a:picLocks noChangeAspect="1"/>
            </p:cNvPicPr>
            <p:nvPr/>
          </p:nvPicPr>
          <p:blipFill>
            <a:blip r:embed="rId5"/>
            <a:stretch>
              <a:fillRect/>
            </a:stretch>
          </p:blipFill>
          <p:spPr>
            <a:xfrm>
              <a:off x="3432513" y="2064276"/>
              <a:ext cx="1005533" cy="943525"/>
            </a:xfrm>
            <a:prstGeom prst="rect">
              <a:avLst/>
            </a:prstGeom>
          </p:spPr>
        </p:pic>
        <p:pic>
          <p:nvPicPr>
            <p:cNvPr id="17" name="Picture 16"/>
            <p:cNvPicPr>
              <a:picLocks noChangeAspect="1"/>
            </p:cNvPicPr>
            <p:nvPr/>
          </p:nvPicPr>
          <p:blipFill>
            <a:blip r:embed="rId6"/>
            <a:stretch>
              <a:fillRect/>
            </a:stretch>
          </p:blipFill>
          <p:spPr>
            <a:xfrm>
              <a:off x="2002317" y="4359574"/>
              <a:ext cx="963717" cy="1234943"/>
            </a:xfrm>
            <a:prstGeom prst="rect">
              <a:avLst/>
            </a:prstGeom>
          </p:spPr>
        </p:pic>
        <p:pic>
          <p:nvPicPr>
            <p:cNvPr id="19" name="Picture 18" descr="poutine2.jpg"/>
            <p:cNvPicPr>
              <a:picLocks noChangeAspect="1"/>
            </p:cNvPicPr>
            <p:nvPr/>
          </p:nvPicPr>
          <p:blipFill>
            <a:blip r:embed="rId7"/>
            <a:stretch>
              <a:fillRect/>
            </a:stretch>
          </p:blipFill>
          <p:spPr>
            <a:xfrm>
              <a:off x="1892712" y="1980158"/>
              <a:ext cx="1419371" cy="1064528"/>
            </a:xfrm>
            <a:prstGeom prst="rect">
              <a:avLst/>
            </a:prstGeom>
          </p:spPr>
        </p:pic>
        <p:pic>
          <p:nvPicPr>
            <p:cNvPr id="20" name="Content Placeholder 12" descr="ratatouille-a-ma-facon.jpg"/>
            <p:cNvPicPr>
              <a:picLocks noChangeAspect="1"/>
            </p:cNvPicPr>
            <p:nvPr/>
          </p:nvPicPr>
          <p:blipFill>
            <a:blip r:embed="rId8"/>
            <a:srcRect t="-15139" b="-15139"/>
            <a:stretch>
              <a:fillRect/>
            </a:stretch>
          </p:blipFill>
          <p:spPr>
            <a:xfrm>
              <a:off x="2274729" y="3065348"/>
              <a:ext cx="1215686" cy="1186070"/>
            </a:xfrm>
            <a:prstGeom prst="rect">
              <a:avLst/>
            </a:prstGeom>
          </p:spPr>
        </p:pic>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81803" y="3279157"/>
              <a:ext cx="1445226" cy="805592"/>
            </a:xfrm>
            <a:prstGeom prst="rect">
              <a:avLst/>
            </a:prstGeom>
          </p:spPr>
        </p:pic>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10559" y="5818671"/>
              <a:ext cx="3150521" cy="876577"/>
            </a:xfrm>
            <a:prstGeom prst="rect">
              <a:avLst/>
            </a:prstGeom>
          </p:spPr>
        </p:pic>
        <p:pic>
          <p:nvPicPr>
            <p:cNvPr id="6" name="Picture 5"/>
            <p:cNvPicPr>
              <a:picLocks noChangeAspect="1"/>
            </p:cNvPicPr>
            <p:nvPr/>
          </p:nvPicPr>
          <p:blipFill>
            <a:blip r:embed="rId11"/>
            <a:stretch>
              <a:fillRect/>
            </a:stretch>
          </p:blipFill>
          <p:spPr>
            <a:xfrm>
              <a:off x="4587503" y="2154766"/>
              <a:ext cx="1008385" cy="806086"/>
            </a:xfrm>
            <a:prstGeom prst="rect">
              <a:avLst/>
            </a:prstGeom>
          </p:spPr>
        </p:pic>
        <p:pic>
          <p:nvPicPr>
            <p:cNvPr id="7" name="Picture 6"/>
            <p:cNvPicPr>
              <a:picLocks noChangeAspect="1"/>
            </p:cNvPicPr>
            <p:nvPr/>
          </p:nvPicPr>
          <p:blipFill>
            <a:blip r:embed="rId12"/>
            <a:stretch>
              <a:fillRect/>
            </a:stretch>
          </p:blipFill>
          <p:spPr>
            <a:xfrm>
              <a:off x="3288318" y="4520258"/>
              <a:ext cx="995005" cy="1044755"/>
            </a:xfrm>
            <a:prstGeom prst="rect">
              <a:avLst/>
            </a:prstGeom>
          </p:spPr>
        </p:pic>
        <p:pic>
          <p:nvPicPr>
            <p:cNvPr id="8" name="Picture 7"/>
            <p:cNvPicPr>
              <a:picLocks noChangeAspect="1"/>
            </p:cNvPicPr>
            <p:nvPr/>
          </p:nvPicPr>
          <p:blipFill>
            <a:blip r:embed="rId13"/>
            <a:stretch>
              <a:fillRect/>
            </a:stretch>
          </p:blipFill>
          <p:spPr>
            <a:xfrm>
              <a:off x="4471961" y="4539152"/>
              <a:ext cx="1058605" cy="994080"/>
            </a:xfrm>
            <a:prstGeom prst="rect">
              <a:avLst/>
            </a:prstGeom>
          </p:spPr>
        </p:pic>
        <p:cxnSp>
          <p:nvCxnSpPr>
            <p:cNvPr id="29" name="Straight Connector 28"/>
            <p:cNvCxnSpPr/>
            <p:nvPr/>
          </p:nvCxnSpPr>
          <p:spPr>
            <a:xfrm>
              <a:off x="5896749" y="2157421"/>
              <a:ext cx="25531" cy="3965083"/>
            </a:xfrm>
            <a:prstGeom prst="line">
              <a:avLst/>
            </a:prstGeom>
            <a:ln w="114300">
              <a:solidFill>
                <a:schemeClr val="accent6"/>
              </a:solidFill>
            </a:ln>
          </p:spPr>
          <p:style>
            <a:lnRef idx="1">
              <a:schemeClr val="accent1"/>
            </a:lnRef>
            <a:fillRef idx="0">
              <a:schemeClr val="accent1"/>
            </a:fillRef>
            <a:effectRef idx="0">
              <a:schemeClr val="accent1"/>
            </a:effectRef>
            <a:fontRef idx="minor">
              <a:schemeClr val="tx1"/>
            </a:fontRef>
          </p:style>
        </p:cxnSp>
      </p:grpSp>
      <p:pic>
        <p:nvPicPr>
          <p:cNvPr id="30" name="Picture 29"/>
          <p:cNvPicPr>
            <a:picLocks noChangeAspect="1"/>
          </p:cNvPicPr>
          <p:nvPr/>
        </p:nvPicPr>
        <p:blipFill>
          <a:blip r:embed="rId14"/>
          <a:stretch>
            <a:fillRect/>
          </a:stretch>
        </p:blipFill>
        <p:spPr>
          <a:xfrm>
            <a:off x="6468481" y="1586727"/>
            <a:ext cx="1869592" cy="1244128"/>
          </a:xfrm>
          <a:prstGeom prst="rect">
            <a:avLst/>
          </a:prstGeom>
        </p:spPr>
      </p:pic>
      <p:pic>
        <p:nvPicPr>
          <p:cNvPr id="34" name="Picture 33"/>
          <p:cNvPicPr>
            <a:picLocks noChangeAspect="1"/>
          </p:cNvPicPr>
          <p:nvPr/>
        </p:nvPicPr>
        <p:blipFill>
          <a:blip r:embed="rId14"/>
          <a:stretch>
            <a:fillRect/>
          </a:stretch>
        </p:blipFill>
        <p:spPr>
          <a:xfrm>
            <a:off x="248918" y="4807483"/>
            <a:ext cx="1291686" cy="859558"/>
          </a:xfrm>
          <a:prstGeom prst="rect">
            <a:avLst/>
          </a:prstGeom>
        </p:spPr>
      </p:pic>
      <p:sp>
        <p:nvSpPr>
          <p:cNvPr id="11" name="Rectangle 10"/>
          <p:cNvSpPr/>
          <p:nvPr/>
        </p:nvSpPr>
        <p:spPr>
          <a:xfrm>
            <a:off x="6288463" y="3010243"/>
            <a:ext cx="2049610" cy="24232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charset="0"/>
              <a:buChar char="•"/>
            </a:pPr>
            <a:r>
              <a:rPr lang="en-US" sz="2000">
                <a:solidFill>
                  <a:schemeClr val="tx1"/>
                </a:solidFill>
              </a:rPr>
              <a:t>Hunger</a:t>
            </a:r>
          </a:p>
          <a:p>
            <a:pPr marL="342900" indent="-342900">
              <a:buFont typeface="Arial" charset="0"/>
              <a:buChar char="•"/>
            </a:pPr>
            <a:r>
              <a:rPr lang="en-US" sz="2000">
                <a:solidFill>
                  <a:schemeClr val="tx1"/>
                </a:solidFill>
              </a:rPr>
              <a:t>Where they live</a:t>
            </a:r>
          </a:p>
          <a:p>
            <a:pPr marL="342900" indent="-342900">
              <a:buFont typeface="Arial" charset="0"/>
              <a:buChar char="•"/>
            </a:pPr>
            <a:r>
              <a:rPr lang="en-US" sz="2000">
                <a:solidFill>
                  <a:schemeClr val="tx1"/>
                </a:solidFill>
              </a:rPr>
              <a:t>Likes/dislikes</a:t>
            </a:r>
          </a:p>
          <a:p>
            <a:pPr marL="342900" indent="-342900">
              <a:buFont typeface="Arial" charset="0"/>
              <a:buChar char="•"/>
            </a:pPr>
            <a:r>
              <a:rPr lang="en-US" sz="2000">
                <a:solidFill>
                  <a:schemeClr val="tx1"/>
                </a:solidFill>
              </a:rPr>
              <a:t>Preferences</a:t>
            </a:r>
          </a:p>
          <a:p>
            <a:pPr marL="342900" indent="-342900">
              <a:buFont typeface="Arial" charset="0"/>
              <a:buChar char="•"/>
            </a:pPr>
            <a:r>
              <a:rPr lang="en-US" sz="2000">
                <a:solidFill>
                  <a:schemeClr val="tx1"/>
                </a:solidFill>
              </a:rPr>
              <a:t>Reasons</a:t>
            </a:r>
          </a:p>
        </p:txBody>
      </p:sp>
      <p:sp>
        <p:nvSpPr>
          <p:cNvPr id="23" name="Title 1"/>
          <p:cNvSpPr txBox="1">
            <a:spLocks/>
          </p:cNvSpPr>
          <p:nvPr/>
        </p:nvSpPr>
        <p:spPr>
          <a:xfrm>
            <a:off x="4509138" y="6008868"/>
            <a:ext cx="4263288" cy="673602"/>
          </a:xfrm>
          <a:prstGeom prst="rect">
            <a:avLst/>
          </a:prstGeom>
          <a:solidFill>
            <a:schemeClr val="bg1"/>
          </a:solidFill>
        </p:spPr>
        <p:txBody>
          <a:bodyPr anchor="ct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1600">
                <a:solidFill>
                  <a:schemeClr val="tx1"/>
                </a:solidFill>
              </a:rPr>
              <a:t>I can ask and answer questions about food preferences and give simple reasons.</a:t>
            </a:r>
          </a:p>
        </p:txBody>
      </p:sp>
    </p:spTree>
    <p:extLst>
      <p:ext uri="{BB962C8B-B14F-4D97-AF65-F5344CB8AC3E}">
        <p14:creationId xmlns:p14="http://schemas.microsoft.com/office/powerpoint/2010/main" val="1493088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9"/>
          <p:cNvSpPr>
            <a:spLocks noGrp="1"/>
          </p:cNvSpPr>
          <p:nvPr>
            <p:ph type="title"/>
          </p:nvPr>
        </p:nvSpPr>
        <p:spPr>
          <a:xfrm>
            <a:off x="499537" y="177813"/>
            <a:ext cx="8229600" cy="1066800"/>
          </a:xfrm>
        </p:spPr>
        <p:txBody>
          <a:bodyPr>
            <a:noAutofit/>
          </a:bodyPr>
          <a:lstStyle/>
          <a:p>
            <a:pPr algn="ctr">
              <a:defRPr/>
            </a:pPr>
            <a:r>
              <a:rPr lang="en-US" sz="3600">
                <a:ea typeface="ＭＳ Ｐゴシック" pitchFamily="-1" charset="-128"/>
                <a:cs typeface="Calibri"/>
              </a:rPr>
              <a:t>Target Percentage Distribution of</a:t>
            </a:r>
            <a:br>
              <a:rPr lang="en-US" sz="3600">
                <a:ea typeface="ＭＳ Ｐゴシック" pitchFamily="-1" charset="-128"/>
                <a:cs typeface="Calibri"/>
              </a:rPr>
            </a:br>
            <a:r>
              <a:rPr lang="en-US" sz="3600">
                <a:ea typeface="ＭＳ Ｐゴシック" pitchFamily="-1" charset="-128"/>
                <a:cs typeface="Calibri"/>
              </a:rPr>
              <a:t> NAEP writing tasks</a:t>
            </a:r>
            <a:endParaRPr lang="en-US" sz="3600">
              <a:ea typeface="ＭＳ Ｐゴシック" pitchFamily="-1" charset="-128"/>
              <a:cs typeface="ＭＳ Ｐゴシック" pitchFamily="-1" charset="-128"/>
            </a:endParaRPr>
          </a:p>
        </p:txBody>
      </p:sp>
      <p:pic>
        <p:nvPicPr>
          <p:cNvPr id="37892" name="Picture 13" descr="Unknown.jpeg"/>
          <p:cNvPicPr>
            <a:picLocks noChangeAspect="1"/>
          </p:cNvPicPr>
          <p:nvPr/>
        </p:nvPicPr>
        <p:blipFill>
          <a:blip r:embed="rId3"/>
          <a:srcRect/>
          <a:stretch>
            <a:fillRect/>
          </a:stretch>
        </p:blipFill>
        <p:spPr bwMode="auto">
          <a:xfrm>
            <a:off x="223838" y="4809074"/>
            <a:ext cx="2976562" cy="1060450"/>
          </a:xfrm>
          <a:prstGeom prst="rect">
            <a:avLst/>
          </a:prstGeom>
          <a:noFill/>
          <a:ln w="9525">
            <a:noFill/>
            <a:miter lim="800000"/>
            <a:headEnd/>
            <a:tailEnd/>
          </a:ln>
        </p:spPr>
      </p:pic>
      <p:sp>
        <p:nvSpPr>
          <p:cNvPr id="37893" name="TextBox 5"/>
          <p:cNvSpPr txBox="1">
            <a:spLocks noChangeArrowheads="1"/>
          </p:cNvSpPr>
          <p:nvPr/>
        </p:nvSpPr>
        <p:spPr bwMode="auto">
          <a:xfrm>
            <a:off x="6186488" y="5570538"/>
            <a:ext cx="2805112" cy="830262"/>
          </a:xfrm>
          <a:prstGeom prst="rect">
            <a:avLst/>
          </a:prstGeom>
          <a:noFill/>
          <a:ln w="9525">
            <a:noFill/>
            <a:miter lim="800000"/>
            <a:headEnd/>
            <a:tailEnd/>
          </a:ln>
        </p:spPr>
        <p:txBody>
          <a:bodyPr wrap="none">
            <a:prstTxWarp prst="textNoShape">
              <a:avLst/>
            </a:prstTxWarp>
            <a:spAutoFit/>
          </a:bodyPr>
          <a:lstStyle/>
          <a:p>
            <a:pPr algn="r"/>
            <a:r>
              <a:rPr lang="en-US" sz="1600" i="1"/>
              <a:t>Pathways to the Common Core </a:t>
            </a:r>
          </a:p>
          <a:p>
            <a:pPr algn="r"/>
            <a:r>
              <a:rPr lang="en-US" sz="1600" i="1"/>
              <a:t>Accelerating Achievement</a:t>
            </a:r>
          </a:p>
          <a:p>
            <a:pPr algn="r"/>
            <a:r>
              <a:rPr lang="en-US" sz="1600"/>
              <a:t>Calkins, Ehrenworth, Lehman</a:t>
            </a:r>
          </a:p>
        </p:txBody>
      </p:sp>
      <p:graphicFrame>
        <p:nvGraphicFramePr>
          <p:cNvPr id="9" name="Table 8"/>
          <p:cNvGraphicFramePr>
            <a:graphicFrameLocks noGrp="1"/>
          </p:cNvGraphicFramePr>
          <p:nvPr/>
        </p:nvGraphicFramePr>
        <p:xfrm>
          <a:off x="981075" y="2171708"/>
          <a:ext cx="7162800" cy="2024519"/>
        </p:xfrm>
        <a:graphic>
          <a:graphicData uri="http://schemas.openxmlformats.org/drawingml/2006/table">
            <a:tbl>
              <a:tblPr firstRow="1" bandRow="1">
                <a:tableStyleId>{5C22544A-7EE6-4342-B048-85BDC9FD1C3A}</a:tableStyleId>
              </a:tblPr>
              <a:tblGrid>
                <a:gridCol w="3751943"/>
                <a:gridCol w="1568994"/>
                <a:gridCol w="1841863"/>
              </a:tblGrid>
              <a:tr h="652919">
                <a:tc>
                  <a:txBody>
                    <a:bodyPr/>
                    <a:lstStyle/>
                    <a:p>
                      <a:pPr algn="ctr"/>
                      <a:r>
                        <a:rPr lang="en-US" sz="2400"/>
                        <a:t>Communicative Purpose</a:t>
                      </a:r>
                    </a:p>
                  </a:txBody>
                  <a:tcPr anchor="ctr"/>
                </a:tc>
                <a:tc>
                  <a:txBody>
                    <a:bodyPr/>
                    <a:lstStyle/>
                    <a:p>
                      <a:pPr algn="ctr"/>
                      <a:r>
                        <a:rPr lang="en-US" sz="2400"/>
                        <a:t>Grade 8</a:t>
                      </a:r>
                    </a:p>
                  </a:txBody>
                  <a:tcPr anchor="ctr"/>
                </a:tc>
                <a:tc>
                  <a:txBody>
                    <a:bodyPr/>
                    <a:lstStyle/>
                    <a:p>
                      <a:pPr algn="ctr"/>
                      <a:r>
                        <a:rPr lang="en-US" sz="2400"/>
                        <a:t>Grade 12</a:t>
                      </a:r>
                    </a:p>
                  </a:txBody>
                  <a:tcPr anchor="ctr"/>
                </a:tc>
              </a:tr>
              <a:tr h="381663">
                <a:tc>
                  <a:txBody>
                    <a:bodyPr/>
                    <a:lstStyle/>
                    <a:p>
                      <a:pPr algn="l"/>
                      <a:r>
                        <a:rPr lang="en-US" sz="2400"/>
                        <a:t>To persuade</a:t>
                      </a:r>
                    </a:p>
                  </a:txBody>
                  <a:tcPr/>
                </a:tc>
                <a:tc>
                  <a:txBody>
                    <a:bodyPr/>
                    <a:lstStyle/>
                    <a:p>
                      <a:pPr algn="ctr"/>
                      <a:r>
                        <a:rPr lang="en-US" sz="2400"/>
                        <a:t>35</a:t>
                      </a:r>
                    </a:p>
                  </a:txBody>
                  <a:tcPr/>
                </a:tc>
                <a:tc>
                  <a:txBody>
                    <a:bodyPr/>
                    <a:lstStyle/>
                    <a:p>
                      <a:pPr algn="ctr"/>
                      <a:r>
                        <a:rPr lang="en-US" sz="2400"/>
                        <a:t>40</a:t>
                      </a:r>
                    </a:p>
                  </a:txBody>
                  <a:tcPr/>
                </a:tc>
              </a:tr>
              <a:tr h="381663">
                <a:tc>
                  <a:txBody>
                    <a:bodyPr/>
                    <a:lstStyle/>
                    <a:p>
                      <a:pPr algn="l"/>
                      <a:r>
                        <a:rPr lang="en-US" sz="2400"/>
                        <a:t>To explain</a:t>
                      </a:r>
                    </a:p>
                  </a:txBody>
                  <a:tcPr/>
                </a:tc>
                <a:tc>
                  <a:txBody>
                    <a:bodyPr/>
                    <a:lstStyle/>
                    <a:p>
                      <a:pPr algn="ctr"/>
                      <a:r>
                        <a:rPr lang="en-US" sz="2400"/>
                        <a:t>35</a:t>
                      </a:r>
                    </a:p>
                  </a:txBody>
                  <a:tcPr/>
                </a:tc>
                <a:tc>
                  <a:txBody>
                    <a:bodyPr/>
                    <a:lstStyle/>
                    <a:p>
                      <a:pPr algn="ctr"/>
                      <a:r>
                        <a:rPr lang="en-US" sz="2400"/>
                        <a:t>40</a:t>
                      </a:r>
                    </a:p>
                  </a:txBody>
                  <a:tcPr/>
                </a:tc>
              </a:tr>
              <a:tr h="412556">
                <a:tc>
                  <a:txBody>
                    <a:bodyPr/>
                    <a:lstStyle/>
                    <a:p>
                      <a:pPr algn="l"/>
                      <a:r>
                        <a:rPr lang="en-US" sz="2400"/>
                        <a:t>To convey experience</a:t>
                      </a:r>
                    </a:p>
                  </a:txBody>
                  <a:tcPr/>
                </a:tc>
                <a:tc>
                  <a:txBody>
                    <a:bodyPr/>
                    <a:lstStyle/>
                    <a:p>
                      <a:pPr algn="ctr"/>
                      <a:r>
                        <a:rPr lang="en-US" sz="2400"/>
                        <a:t>30</a:t>
                      </a:r>
                    </a:p>
                  </a:txBody>
                  <a:tcPr/>
                </a:tc>
                <a:tc>
                  <a:txBody>
                    <a:bodyPr/>
                    <a:lstStyle/>
                    <a:p>
                      <a:pPr algn="ctr"/>
                      <a:r>
                        <a:rPr lang="en-US" sz="2400"/>
                        <a:t>20</a:t>
                      </a:r>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5</a:t>
            </a:fld>
            <a:endParaRPr lang="en-US" dirty="0"/>
          </a:p>
        </p:txBody>
      </p:sp>
    </p:spTree>
    <p:extLst>
      <p:ext uri="{BB962C8B-B14F-4D97-AF65-F5344CB8AC3E}">
        <p14:creationId xmlns:p14="http://schemas.microsoft.com/office/powerpoint/2010/main" val="1503787537"/>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931" name="Text Box 3"/>
          <p:cNvSpPr txBox="1">
            <a:spLocks noChangeArrowheads="1"/>
          </p:cNvSpPr>
          <p:nvPr/>
        </p:nvSpPr>
        <p:spPr bwMode="auto">
          <a:xfrm>
            <a:off x="844877" y="2568818"/>
            <a:ext cx="2900153" cy="1569660"/>
          </a:xfrm>
          <a:prstGeom prst="rect">
            <a:avLst/>
          </a:prstGeom>
          <a:solidFill>
            <a:schemeClr val="accent1"/>
          </a:solidFill>
          <a:ln w="9525">
            <a:noFill/>
            <a:miter lim="800000"/>
            <a:headEnd/>
            <a:tailEnd/>
          </a:ln>
        </p:spPr>
        <p:txBody>
          <a:bodyPr wrap="none">
            <a:prstTxWarp prst="textNoShape">
              <a:avLst/>
            </a:prstTxWarp>
            <a:spAutoFit/>
          </a:bodyPr>
          <a:lstStyle/>
          <a:p>
            <a:pPr algn="ctr"/>
            <a:r>
              <a:rPr lang="en-US" sz="3200"/>
              <a:t>elaboration</a:t>
            </a:r>
          </a:p>
          <a:p>
            <a:pPr algn="ctr"/>
            <a:r>
              <a:rPr lang="en-US" sz="3200"/>
              <a:t>role play</a:t>
            </a:r>
          </a:p>
          <a:p>
            <a:pPr algn="ctr"/>
            <a:r>
              <a:rPr lang="en-US" sz="3200"/>
              <a:t>comprehensible</a:t>
            </a:r>
          </a:p>
        </p:txBody>
      </p:sp>
      <p:sp>
        <p:nvSpPr>
          <p:cNvPr id="1148932" name="Text Box 4"/>
          <p:cNvSpPr txBox="1">
            <a:spLocks noChangeArrowheads="1"/>
          </p:cNvSpPr>
          <p:nvPr/>
        </p:nvSpPr>
        <p:spPr bwMode="auto">
          <a:xfrm>
            <a:off x="4572000" y="4263259"/>
            <a:ext cx="3087491" cy="1569660"/>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3200"/>
              <a:t>circumlocution</a:t>
            </a:r>
          </a:p>
          <a:p>
            <a:pPr algn="ctr"/>
            <a:r>
              <a:rPr lang="en-US" sz="3200"/>
              <a:t>skits</a:t>
            </a:r>
          </a:p>
          <a:p>
            <a:pPr algn="ctr"/>
            <a:r>
              <a:rPr lang="en-US" sz="3200"/>
              <a:t>interpersonal</a:t>
            </a:r>
          </a:p>
        </p:txBody>
      </p:sp>
      <p:pic>
        <p:nvPicPr>
          <p:cNvPr id="106500" name="Picture 5" descr="password_titlecard"/>
          <p:cNvPicPr>
            <a:picLocks noChangeAspect="1" noChangeArrowheads="1"/>
          </p:cNvPicPr>
          <p:nvPr/>
        </p:nvPicPr>
        <p:blipFill>
          <a:blip r:embed="rId3"/>
          <a:srcRect/>
          <a:stretch>
            <a:fillRect/>
          </a:stretch>
        </p:blipFill>
        <p:spPr bwMode="auto">
          <a:xfrm>
            <a:off x="4277710" y="1517271"/>
            <a:ext cx="4033838" cy="2268538"/>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50</a:t>
            </a:fld>
            <a:endParaRPr lang="en-US" dirty="0"/>
          </a:p>
        </p:txBody>
      </p:sp>
      <p:sp>
        <p:nvSpPr>
          <p:cNvPr id="7" name="Title 1"/>
          <p:cNvSpPr txBox="1">
            <a:spLocks/>
          </p:cNvSpPr>
          <p:nvPr/>
        </p:nvSpPr>
        <p:spPr>
          <a:xfrm>
            <a:off x="628650" y="365126"/>
            <a:ext cx="7886700" cy="1035049"/>
          </a:xfrm>
          <a:prstGeom prst="rect">
            <a:avLst/>
          </a:prstGeom>
          <a:solidFill>
            <a:schemeClr val="bg1"/>
          </a:solidFill>
        </p:spPr>
        <p:txBody>
          <a:bodyPr anchor="ct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a:solidFill>
                  <a:schemeClr val="tx1"/>
                </a:solidFill>
              </a:rPr>
              <a:t>Use all available minutes</a:t>
            </a:r>
            <a:r>
              <a:rPr lang="is-IS">
                <a:solidFill>
                  <a:schemeClr val="tx1"/>
                </a:solidFill>
              </a:rPr>
              <a:t>…..</a:t>
            </a:r>
            <a:endParaRPr lang="en-US">
              <a:solidFill>
                <a:schemeClr val="tx1"/>
              </a:solidFill>
            </a:endParaRPr>
          </a:p>
        </p:txBody>
      </p:sp>
    </p:spTree>
    <p:extLst>
      <p:ext uri="{BB962C8B-B14F-4D97-AF65-F5344CB8AC3E}">
        <p14:creationId xmlns:p14="http://schemas.microsoft.com/office/powerpoint/2010/main" val="10823132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48931"/>
                                        </p:tgtEl>
                                        <p:attrNameLst>
                                          <p:attrName>style.visibility</p:attrName>
                                        </p:attrNameLst>
                                      </p:cBhvr>
                                      <p:to>
                                        <p:strVal val="visible"/>
                                      </p:to>
                                    </p:set>
                                    <p:animEffect transition="in" filter="checkerboard(across)">
                                      <p:cBhvr>
                                        <p:cTn id="7" dur="500"/>
                                        <p:tgtEl>
                                          <p:spTgt spid="1148931"/>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1148932"/>
                                        </p:tgtEl>
                                        <p:attrNameLst>
                                          <p:attrName>style.visibility</p:attrName>
                                        </p:attrNameLst>
                                      </p:cBhvr>
                                      <p:to>
                                        <p:strVal val="visible"/>
                                      </p:to>
                                    </p:set>
                                    <p:anim calcmode="lin" valueType="num">
                                      <p:cBhvr>
                                        <p:cTn id="12" dur="500" decel="50000" fill="hold">
                                          <p:stCondLst>
                                            <p:cond delay="0"/>
                                          </p:stCondLst>
                                        </p:cTn>
                                        <p:tgtEl>
                                          <p:spTgt spid="1148932"/>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148932"/>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148932"/>
                                        </p:tgtEl>
                                        <p:attrNameLst>
                                          <p:attrName>ppt_w</p:attrName>
                                        </p:attrNameLst>
                                      </p:cBhvr>
                                      <p:tavLst>
                                        <p:tav tm="0">
                                          <p:val>
                                            <p:strVal val="#ppt_w*.05"/>
                                          </p:val>
                                        </p:tav>
                                        <p:tav tm="100000">
                                          <p:val>
                                            <p:strVal val="#ppt_w"/>
                                          </p:val>
                                        </p:tav>
                                      </p:tavLst>
                                    </p:anim>
                                    <p:anim calcmode="lin" valueType="num">
                                      <p:cBhvr>
                                        <p:cTn id="15" dur="1000" fill="hold"/>
                                        <p:tgtEl>
                                          <p:spTgt spid="1148932"/>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148932"/>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148932"/>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148932"/>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148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8931" grpId="0" animBg="1"/>
      <p:bldP spid="114893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tint val="40000"/>
            <a:hueOff val="0"/>
            <a:satOff val="0"/>
            <a:lumOff val="0"/>
          </a:schemeClr>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solidFill>
                  <a:schemeClr val="bg1"/>
                </a:solidFill>
              </a:rPr>
              <a:t>“If you want to feel secure, </a:t>
            </a:r>
            <a:br>
              <a:rPr lang="en-US" sz="2800">
                <a:solidFill>
                  <a:schemeClr val="bg1"/>
                </a:solidFill>
              </a:rPr>
            </a:br>
            <a:r>
              <a:rPr lang="en-US" sz="2800">
                <a:solidFill>
                  <a:schemeClr val="bg1"/>
                </a:solidFill>
              </a:rPr>
              <a:t>Do what you already know how to do.</a:t>
            </a:r>
          </a:p>
          <a:p>
            <a:pPr algn="ctr"/>
            <a:endParaRPr lang="en-US" sz="2800">
              <a:solidFill>
                <a:schemeClr val="bg1"/>
              </a:solidFill>
            </a:endParaRPr>
          </a:p>
          <a:p>
            <a:pPr algn="ctr"/>
            <a:r>
              <a:rPr lang="en-US" sz="2800">
                <a:solidFill>
                  <a:schemeClr val="bg1"/>
                </a:solidFill>
              </a:rPr>
              <a:t>If you want to be a true professional and continue to grow…</a:t>
            </a:r>
          </a:p>
          <a:p>
            <a:pPr algn="ctr"/>
            <a:r>
              <a:rPr lang="en-US" sz="2800">
                <a:solidFill>
                  <a:schemeClr val="bg1"/>
                </a:solidFill>
              </a:rPr>
              <a:t>Go to the cutting edge of your competence,</a:t>
            </a:r>
          </a:p>
          <a:p>
            <a:pPr algn="ctr"/>
            <a:r>
              <a:rPr lang="en-US" sz="2800">
                <a:solidFill>
                  <a:schemeClr val="bg1"/>
                </a:solidFill>
              </a:rPr>
              <a:t>Which means a temporary loss of security.</a:t>
            </a:r>
          </a:p>
          <a:p>
            <a:pPr algn="ctr"/>
            <a:endParaRPr lang="en-US" sz="2800">
              <a:solidFill>
                <a:schemeClr val="bg1"/>
              </a:solidFill>
            </a:endParaRPr>
          </a:p>
          <a:p>
            <a:pPr algn="ctr"/>
            <a:r>
              <a:rPr lang="en-US" sz="2800">
                <a:solidFill>
                  <a:schemeClr val="bg1"/>
                </a:solidFill>
              </a:rPr>
              <a:t>So whenever you don’t quite </a:t>
            </a:r>
          </a:p>
          <a:p>
            <a:pPr algn="ctr"/>
            <a:r>
              <a:rPr lang="en-US" sz="2800">
                <a:solidFill>
                  <a:schemeClr val="bg1"/>
                </a:solidFill>
              </a:rPr>
              <a:t>know what you’re doing,</a:t>
            </a:r>
          </a:p>
          <a:p>
            <a:pPr algn="ctr"/>
            <a:r>
              <a:rPr lang="en-US" sz="2800">
                <a:solidFill>
                  <a:schemeClr val="bg1"/>
                </a:solidFill>
              </a:rPr>
              <a:t>know you’re growing!”</a:t>
            </a:r>
          </a:p>
          <a:p>
            <a:pPr algn="ctr"/>
            <a:endParaRPr lang="en-US" sz="2800">
              <a:solidFill>
                <a:schemeClr val="bg1"/>
              </a:solidFill>
            </a:endParaRPr>
          </a:p>
          <a:p>
            <a:pPr algn="ctr"/>
            <a:r>
              <a:rPr lang="en-US">
                <a:solidFill>
                  <a:schemeClr val="bg1"/>
                </a:solidFill>
              </a:rPr>
              <a:t>Madeline Hunter 1987</a:t>
            </a:r>
          </a:p>
        </p:txBody>
      </p:sp>
      <p:sp>
        <p:nvSpPr>
          <p:cNvPr id="3" name="Slide Number Placeholder 2"/>
          <p:cNvSpPr>
            <a:spLocks noGrp="1"/>
          </p:cNvSpPr>
          <p:nvPr>
            <p:ph type="sldNum" sz="quarter" idx="12"/>
          </p:nvPr>
        </p:nvSpPr>
        <p:spPr/>
        <p:txBody>
          <a:bodyPr/>
          <a:lstStyle/>
          <a:p>
            <a:fld id="{D57F1E4F-1CFF-5643-939E-02111984F565}" type="slidenum">
              <a:rPr lang="en-US" smtClean="0"/>
              <a:t>51</a:t>
            </a:fld>
            <a:endParaRPr lang="en-US" dirty="0"/>
          </a:p>
        </p:txBody>
      </p:sp>
    </p:spTree>
    <p:extLst>
      <p:ext uri="{BB962C8B-B14F-4D97-AF65-F5344CB8AC3E}">
        <p14:creationId xmlns:p14="http://schemas.microsoft.com/office/powerpoint/2010/main" val="14186850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p:spPr>
        <p:txBody>
          <a:bodyPr/>
          <a:lstStyle/>
          <a:p>
            <a:pPr algn="ctr"/>
            <a:r>
              <a:rPr lang="en-US" smtClean="0"/>
              <a:t>Thank You</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52</a:t>
            </a:fld>
            <a:endParaRPr lang="en-US" dirty="0"/>
          </a:p>
        </p:txBody>
      </p:sp>
      <p:pic>
        <p:nvPicPr>
          <p:cNvPr id="6" name="Content Placeholder 5" descr="HandsEarth.jpg"/>
          <p:cNvPicPr>
            <a:picLocks noGrp="1"/>
          </p:cNvPicPr>
          <p:nvPr>
            <p:ph idx="1"/>
          </p:nvPr>
        </p:nvPicPr>
        <p:blipFill>
          <a:blip r:embed="rId3"/>
          <a:stretch>
            <a:fillRect/>
          </a:stretch>
        </p:blipFill>
        <p:spPr>
          <a:xfrm>
            <a:off x="1303390" y="1393825"/>
            <a:ext cx="6537221" cy="4351338"/>
          </a:xfrm>
          <a:prstGeom prst="rect">
            <a:avLst/>
          </a:prstGeom>
        </p:spPr>
      </p:pic>
      <p:sp>
        <p:nvSpPr>
          <p:cNvPr id="7" name="TextBox 6"/>
          <p:cNvSpPr txBox="1"/>
          <p:nvPr/>
        </p:nvSpPr>
        <p:spPr>
          <a:xfrm>
            <a:off x="1853598" y="5526939"/>
            <a:ext cx="5436804"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a:t>Laura Terrill</a:t>
            </a:r>
          </a:p>
          <a:p>
            <a:pPr algn="ctr"/>
            <a:r>
              <a:rPr lang="en-US" sz="2400"/>
              <a:t>lterrillcps</a:t>
            </a:r>
            <a:r>
              <a:rPr lang="en-US" sz="2400" smtClean="0"/>
              <a:t>.wikispaces.com</a:t>
            </a:r>
          </a:p>
          <a:p>
            <a:pPr algn="ctr"/>
            <a:r>
              <a:rPr lang="en-US" sz="2400"/>
              <a:t>lterrill@gmail.com</a:t>
            </a:r>
            <a:endParaRPr lang="en-US" sz="2400" dirty="0"/>
          </a:p>
        </p:txBody>
      </p:sp>
    </p:spTree>
    <p:extLst>
      <p:ext uri="{BB962C8B-B14F-4D97-AF65-F5344CB8AC3E}">
        <p14:creationId xmlns:p14="http://schemas.microsoft.com/office/powerpoint/2010/main" val="18123369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a:solidFill>
            <a:schemeClr val="accent1"/>
          </a:solidFill>
        </p:spPr>
        <p:txBody>
          <a:bodyPr>
            <a:normAutofit/>
          </a:bodyPr>
          <a:lstStyle/>
          <a:p>
            <a:pPr eaLnBrk="1" fontAlgn="auto" hangingPunct="1">
              <a:spcAft>
                <a:spcPts val="0"/>
              </a:spcAft>
              <a:defRPr/>
            </a:pPr>
            <a:r>
              <a:rPr lang="en-US">
                <a:solidFill>
                  <a:schemeClr val="tx1">
                    <a:lumMod val="95000"/>
                  </a:schemeClr>
                </a:solidFill>
                <a:ea typeface="+mj-ea"/>
                <a:cs typeface="+mj-cs"/>
              </a:rPr>
              <a:t>6 + 1 Traits of Writing</a:t>
            </a:r>
            <a:br>
              <a:rPr lang="en-US">
                <a:solidFill>
                  <a:schemeClr val="tx1">
                    <a:lumMod val="95000"/>
                  </a:schemeClr>
                </a:solidFill>
                <a:ea typeface="+mj-ea"/>
                <a:cs typeface="+mj-cs"/>
              </a:rPr>
            </a:br>
            <a:r>
              <a:rPr lang="en-US" sz="2400">
                <a:solidFill>
                  <a:schemeClr val="tx1">
                    <a:lumMod val="95000"/>
                  </a:schemeClr>
                </a:solidFill>
                <a:ea typeface="+mj-ea"/>
                <a:cs typeface="+mj-cs"/>
              </a:rPr>
              <a:t>Ruth Culham</a:t>
            </a:r>
            <a:endParaRPr lang="en-US">
              <a:solidFill>
                <a:schemeClr val="tx1">
                  <a:lumMod val="95000"/>
                </a:schemeClr>
              </a:solidFill>
              <a:ea typeface="+mj-ea"/>
              <a:cs typeface="+mj-cs"/>
            </a:endParaRPr>
          </a:p>
        </p:txBody>
      </p:sp>
      <p:sp>
        <p:nvSpPr>
          <p:cNvPr id="111619"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1F05DDFD-3EA7-F84C-8FFD-26BEA251DA47}" type="slidenum">
              <a:rPr lang="en-US">
                <a:latin typeface="Arial" pitchFamily="-103" charset="0"/>
                <a:ea typeface="ＭＳ Ｐゴシック" pitchFamily="-103" charset="-128"/>
                <a:cs typeface="ＭＳ Ｐゴシック" pitchFamily="-103" charset="-128"/>
              </a:rPr>
              <a:pPr/>
              <a:t>6</a:t>
            </a:fld>
            <a:endParaRPr lang="en-US">
              <a:latin typeface="Arial" pitchFamily="-103" charset="0"/>
              <a:ea typeface="ＭＳ Ｐゴシック" pitchFamily="-103" charset="-128"/>
              <a:cs typeface="ＭＳ Ｐゴシック" pitchFamily="-103" charset="-128"/>
            </a:endParaRPr>
          </a:p>
        </p:txBody>
      </p:sp>
      <p:sp>
        <p:nvSpPr>
          <p:cNvPr id="111620" name="Text Box 3"/>
          <p:cNvSpPr txBox="1">
            <a:spLocks noChangeArrowheads="1"/>
          </p:cNvSpPr>
          <p:nvPr/>
        </p:nvSpPr>
        <p:spPr bwMode="auto">
          <a:xfrm>
            <a:off x="4572000" y="2090738"/>
            <a:ext cx="4070345" cy="3970318"/>
          </a:xfrm>
          <a:prstGeom prst="rect">
            <a:avLst/>
          </a:prstGeom>
          <a:noFill/>
          <a:ln w="9525">
            <a:noFill/>
            <a:miter lim="800000"/>
            <a:headEnd/>
            <a:tailEnd/>
          </a:ln>
        </p:spPr>
        <p:txBody>
          <a:bodyPr wrap="none">
            <a:prstTxWarp prst="textNoShape">
              <a:avLst/>
            </a:prstTxWarp>
            <a:spAutoFit/>
          </a:bodyPr>
          <a:lstStyle/>
          <a:p>
            <a:pPr marL="454025" indent="-454025">
              <a:buFontTx/>
              <a:buChar char="•"/>
            </a:pPr>
            <a:r>
              <a:rPr lang="en-US" sz="3600">
                <a:solidFill>
                  <a:schemeClr val="tx1">
                    <a:lumMod val="95000"/>
                  </a:schemeClr>
                </a:solidFill>
              </a:rPr>
              <a:t>Ideas</a:t>
            </a:r>
          </a:p>
          <a:p>
            <a:pPr marL="454025" indent="-454025">
              <a:buFontTx/>
              <a:buChar char="•"/>
            </a:pPr>
            <a:r>
              <a:rPr lang="en-US" sz="3600">
                <a:solidFill>
                  <a:schemeClr val="tx1">
                    <a:lumMod val="95000"/>
                  </a:schemeClr>
                </a:solidFill>
              </a:rPr>
              <a:t>Sentence Fluency</a:t>
            </a:r>
          </a:p>
          <a:p>
            <a:pPr marL="454025" indent="-454025">
              <a:buFontTx/>
              <a:buChar char="•"/>
            </a:pPr>
            <a:r>
              <a:rPr lang="en-US" sz="3600">
                <a:solidFill>
                  <a:schemeClr val="tx1">
                    <a:lumMod val="95000"/>
                  </a:schemeClr>
                </a:solidFill>
              </a:rPr>
              <a:t>Organization</a:t>
            </a:r>
          </a:p>
          <a:p>
            <a:pPr marL="454025" indent="-454025">
              <a:buFontTx/>
              <a:buChar char="•"/>
            </a:pPr>
            <a:r>
              <a:rPr lang="en-US" sz="3600">
                <a:solidFill>
                  <a:schemeClr val="tx1">
                    <a:lumMod val="95000"/>
                  </a:schemeClr>
                </a:solidFill>
              </a:rPr>
              <a:t>Word Choice</a:t>
            </a:r>
          </a:p>
          <a:p>
            <a:pPr marL="454025" indent="-454025">
              <a:buFontTx/>
              <a:buChar char="•"/>
            </a:pPr>
            <a:r>
              <a:rPr lang="en-US" sz="3600">
                <a:solidFill>
                  <a:schemeClr val="tx1">
                    <a:lumMod val="95000"/>
                  </a:schemeClr>
                </a:solidFill>
              </a:rPr>
              <a:t>Voice* </a:t>
            </a:r>
          </a:p>
          <a:p>
            <a:pPr marL="454025" indent="-454025">
              <a:buFontTx/>
              <a:buChar char="•"/>
            </a:pPr>
            <a:r>
              <a:rPr lang="en-US" sz="3600">
                <a:solidFill>
                  <a:schemeClr val="tx1">
                    <a:lumMod val="95000"/>
                  </a:schemeClr>
                </a:solidFill>
              </a:rPr>
              <a:t>Conventions</a:t>
            </a:r>
          </a:p>
          <a:p>
            <a:pPr marL="454025" indent="-454025"/>
            <a:r>
              <a:rPr lang="en-US" sz="3600">
                <a:solidFill>
                  <a:schemeClr val="tx1">
                    <a:lumMod val="95000"/>
                  </a:schemeClr>
                </a:solidFill>
              </a:rPr>
              <a:t>      +  Presentation</a:t>
            </a:r>
            <a:endParaRPr lang="en-US">
              <a:solidFill>
                <a:schemeClr val="tx1">
                  <a:lumMod val="95000"/>
                </a:schemeClr>
              </a:solidFill>
            </a:endParaRPr>
          </a:p>
        </p:txBody>
      </p:sp>
      <p:pic>
        <p:nvPicPr>
          <p:cNvPr id="111621" name="Picture 4" descr="writing"/>
          <p:cNvPicPr>
            <a:picLocks noChangeAspect="1" noChangeArrowheads="1"/>
          </p:cNvPicPr>
          <p:nvPr/>
        </p:nvPicPr>
        <p:blipFill>
          <a:blip r:embed="rId3"/>
          <a:srcRect/>
          <a:stretch>
            <a:fillRect/>
          </a:stretch>
        </p:blipFill>
        <p:spPr bwMode="auto">
          <a:xfrm>
            <a:off x="838200" y="2514600"/>
            <a:ext cx="3138488" cy="3084513"/>
          </a:xfrm>
          <a:prstGeom prst="rect">
            <a:avLst/>
          </a:prstGeom>
          <a:noFill/>
          <a:ln w="9525">
            <a:noFill/>
            <a:miter lim="800000"/>
            <a:headEnd/>
            <a:tailEnd/>
          </a:ln>
        </p:spPr>
      </p:pic>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763148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5766894" y="1011383"/>
            <a:ext cx="2213324" cy="769441"/>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4400" i="1">
                <a:solidFill>
                  <a:schemeClr val="tx1">
                    <a:lumMod val="95000"/>
                  </a:schemeClr>
                </a:solidFill>
              </a:rPr>
              <a:t>Ideas</a:t>
            </a:r>
            <a:endParaRPr lang="en-US" sz="3600">
              <a:solidFill>
                <a:schemeClr val="tx1">
                  <a:lumMod val="95000"/>
                </a:schemeClr>
              </a:solidFill>
            </a:endParaRPr>
          </a:p>
        </p:txBody>
      </p:sp>
      <p:pic>
        <p:nvPicPr>
          <p:cNvPr id="113667" name="Picture 3" descr="lightbulb"/>
          <p:cNvPicPr>
            <a:picLocks noChangeAspect="1" noChangeArrowheads="1"/>
          </p:cNvPicPr>
          <p:nvPr/>
        </p:nvPicPr>
        <p:blipFill>
          <a:blip r:embed="rId3"/>
          <a:srcRect/>
          <a:stretch>
            <a:fillRect/>
          </a:stretch>
        </p:blipFill>
        <p:spPr bwMode="auto">
          <a:xfrm>
            <a:off x="685800" y="533400"/>
            <a:ext cx="2624138" cy="2390775"/>
          </a:xfrm>
          <a:prstGeom prst="rect">
            <a:avLst/>
          </a:prstGeom>
          <a:noFill/>
          <a:ln w="9525">
            <a:noFill/>
            <a:miter lim="800000"/>
            <a:headEnd/>
            <a:tailEnd/>
          </a:ln>
        </p:spPr>
      </p:pic>
      <p:sp>
        <p:nvSpPr>
          <p:cNvPr id="113668" name="Text Box 4"/>
          <p:cNvSpPr txBox="1">
            <a:spLocks noChangeArrowheads="1"/>
          </p:cNvSpPr>
          <p:nvPr/>
        </p:nvSpPr>
        <p:spPr bwMode="auto">
          <a:xfrm>
            <a:off x="746125" y="3046413"/>
            <a:ext cx="7940675" cy="2654300"/>
          </a:xfrm>
          <a:prstGeom prst="rect">
            <a:avLst/>
          </a:prstGeom>
          <a:noFill/>
          <a:ln w="9525">
            <a:noFill/>
            <a:miter lim="800000"/>
            <a:headEnd/>
            <a:tailEnd/>
          </a:ln>
        </p:spPr>
        <p:txBody>
          <a:bodyPr>
            <a:prstTxWarp prst="textNoShape">
              <a:avLst/>
            </a:prstTxWarp>
            <a:spAutoFit/>
          </a:bodyPr>
          <a:lstStyle/>
          <a:p>
            <a:r>
              <a:rPr lang="en-US" sz="2800">
                <a:solidFill>
                  <a:schemeClr val="tx1">
                    <a:lumMod val="95000"/>
                  </a:schemeClr>
                </a:solidFill>
              </a:rPr>
              <a:t>Ideas make up the content of the piece. Writers move from the general to the specific. </a:t>
            </a:r>
            <a:r>
              <a:rPr lang="en-US" sz="2800" i="1">
                <a:solidFill>
                  <a:schemeClr val="tx1">
                    <a:lumMod val="95000"/>
                  </a:schemeClr>
                </a:solidFill>
              </a:rPr>
              <a:t>“They describe the bits and pieces of life, the ordinary, in extraordinary ways…They have something to say in their writing that no one else does. Their ideas come alive!”</a:t>
            </a:r>
          </a:p>
        </p:txBody>
      </p:sp>
      <p:sp>
        <p:nvSpPr>
          <p:cNvPr id="113669" name="Text Box 5"/>
          <p:cNvSpPr txBox="1">
            <a:spLocks noChangeArrowheads="1"/>
          </p:cNvSpPr>
          <p:nvPr/>
        </p:nvSpPr>
        <p:spPr bwMode="auto">
          <a:xfrm>
            <a:off x="6563805" y="5843866"/>
            <a:ext cx="1416413" cy="369332"/>
          </a:xfrm>
          <a:prstGeom prst="rect">
            <a:avLst/>
          </a:prstGeom>
          <a:noFill/>
          <a:ln w="9525">
            <a:noFill/>
            <a:miter lim="800000"/>
            <a:headEnd/>
            <a:tailEnd/>
          </a:ln>
        </p:spPr>
        <p:txBody>
          <a:bodyPr wrap="none">
            <a:prstTxWarp prst="textNoShape">
              <a:avLst/>
            </a:prstTxWarp>
            <a:spAutoFit/>
          </a:bodyPr>
          <a:lstStyle/>
          <a:p>
            <a:r>
              <a:rPr lang="en-US">
                <a:solidFill>
                  <a:schemeClr val="tx1">
                    <a:lumMod val="95000"/>
                  </a:schemeClr>
                </a:solidFill>
              </a:rPr>
              <a:t>Ruth Culham</a:t>
            </a:r>
          </a:p>
        </p:txBody>
      </p:sp>
      <p:sp>
        <p:nvSpPr>
          <p:cNvPr id="113670"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9129144F-FCF9-7144-8176-5CACC8D56D17}" type="slidenum">
              <a:rPr lang="en-US">
                <a:latin typeface="Arial" pitchFamily="-103" charset="0"/>
                <a:ea typeface="ＭＳ Ｐゴシック" pitchFamily="-103" charset="-128"/>
                <a:cs typeface="ＭＳ Ｐゴシック" pitchFamily="-103" charset="-128"/>
              </a:rPr>
              <a:pPr/>
              <a:t>7</a:t>
            </a:fld>
            <a:endParaRPr lang="en-US">
              <a:latin typeface="Arial" pitchFamily="-103" charset="0"/>
              <a:ea typeface="ＭＳ Ｐゴシック" pitchFamily="-103" charset="-128"/>
              <a:cs typeface="ＭＳ Ｐゴシック" pitchFamily="-103" charset="-128"/>
            </a:endParaRPr>
          </a:p>
        </p:txBody>
      </p:sp>
      <p:sp>
        <p:nvSpPr>
          <p:cNvPr id="9" name="Footer Placeholder 8"/>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703349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2"/>
          <p:cNvSpPr txBox="1">
            <a:spLocks noChangeArrowheads="1"/>
          </p:cNvSpPr>
          <p:nvPr/>
        </p:nvSpPr>
        <p:spPr bwMode="auto">
          <a:xfrm>
            <a:off x="4947330" y="568036"/>
            <a:ext cx="3568020" cy="769441"/>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4400" i="1">
                <a:solidFill>
                  <a:schemeClr val="tx1">
                    <a:lumMod val="95000"/>
                  </a:schemeClr>
                </a:solidFill>
              </a:rPr>
              <a:t>Use Inquiry</a:t>
            </a:r>
            <a:endParaRPr lang="en-US" sz="3600">
              <a:solidFill>
                <a:schemeClr val="tx1">
                  <a:lumMod val="95000"/>
                </a:schemeClr>
              </a:solidFill>
            </a:endParaRPr>
          </a:p>
        </p:txBody>
      </p:sp>
      <p:pic>
        <p:nvPicPr>
          <p:cNvPr id="115715" name="Picture 3" descr="lightbulb"/>
          <p:cNvPicPr>
            <a:picLocks noChangeAspect="1" noChangeArrowheads="1"/>
          </p:cNvPicPr>
          <p:nvPr/>
        </p:nvPicPr>
        <p:blipFill>
          <a:blip r:embed="rId3"/>
          <a:srcRect/>
          <a:stretch>
            <a:fillRect/>
          </a:stretch>
        </p:blipFill>
        <p:spPr bwMode="auto">
          <a:xfrm>
            <a:off x="361517" y="2064327"/>
            <a:ext cx="2624138" cy="2390775"/>
          </a:xfrm>
          <a:prstGeom prst="rect">
            <a:avLst/>
          </a:prstGeom>
          <a:noFill/>
          <a:ln w="9525">
            <a:noFill/>
            <a:miter lim="800000"/>
            <a:headEnd/>
            <a:tailEnd/>
          </a:ln>
        </p:spPr>
      </p:pic>
      <p:sp>
        <p:nvSpPr>
          <p:cNvPr id="115716" name="Text Box 4"/>
          <p:cNvSpPr txBox="1">
            <a:spLocks noChangeArrowheads="1"/>
          </p:cNvSpPr>
          <p:nvPr/>
        </p:nvSpPr>
        <p:spPr bwMode="auto">
          <a:xfrm>
            <a:off x="3429000" y="2064327"/>
            <a:ext cx="5715000" cy="2514600"/>
          </a:xfrm>
          <a:prstGeom prst="rect">
            <a:avLst/>
          </a:prstGeom>
          <a:noFill/>
          <a:ln w="9525">
            <a:noFill/>
            <a:miter lim="800000"/>
            <a:headEnd/>
            <a:tailEnd/>
          </a:ln>
        </p:spPr>
        <p:txBody>
          <a:bodyPr>
            <a:prstTxWarp prst="textNoShape">
              <a:avLst/>
            </a:prstTxWarp>
            <a:spAutoFit/>
          </a:bodyPr>
          <a:lstStyle/>
          <a:p>
            <a:r>
              <a:rPr lang="en-US" sz="2800">
                <a:solidFill>
                  <a:schemeClr val="tx1">
                    <a:lumMod val="95000"/>
                  </a:schemeClr>
                </a:solidFill>
              </a:rPr>
              <a:t>Inquiry is essential to good writing.</a:t>
            </a:r>
          </a:p>
          <a:p>
            <a:pPr lvl="2" indent="-182563">
              <a:spcAft>
                <a:spcPts val="600"/>
              </a:spcAft>
              <a:buFont typeface="Arial" pitchFamily="-103" charset="0"/>
              <a:buChar char="•"/>
            </a:pPr>
            <a:r>
              <a:rPr lang="en-US" sz="2800">
                <a:solidFill>
                  <a:schemeClr val="tx1">
                    <a:lumMod val="95000"/>
                  </a:schemeClr>
                </a:solidFill>
              </a:rPr>
              <a:t>images, art</a:t>
            </a:r>
          </a:p>
          <a:p>
            <a:pPr lvl="2" indent="-182563">
              <a:spcAft>
                <a:spcPts val="600"/>
              </a:spcAft>
              <a:buFont typeface="Arial" pitchFamily="-103" charset="0"/>
              <a:buChar char="•"/>
            </a:pPr>
            <a:r>
              <a:rPr lang="en-US" sz="2800">
                <a:solidFill>
                  <a:schemeClr val="tx1">
                    <a:lumMod val="95000"/>
                  </a:schemeClr>
                </a:solidFill>
              </a:rPr>
              <a:t>talking</a:t>
            </a:r>
          </a:p>
          <a:p>
            <a:pPr lvl="2" indent="-182563">
              <a:spcAft>
                <a:spcPts val="600"/>
              </a:spcAft>
              <a:buFont typeface="Arial" pitchFamily="-103" charset="0"/>
              <a:buChar char="•"/>
            </a:pPr>
            <a:r>
              <a:rPr lang="en-US" sz="2800">
                <a:solidFill>
                  <a:schemeClr val="tx1">
                    <a:lumMod val="95000"/>
                  </a:schemeClr>
                </a:solidFill>
              </a:rPr>
              <a:t>reading</a:t>
            </a:r>
          </a:p>
          <a:p>
            <a:pPr lvl="2" indent="-182563">
              <a:spcAft>
                <a:spcPts val="600"/>
              </a:spcAft>
              <a:buFont typeface="Arial" pitchFamily="-103" charset="0"/>
              <a:buChar char="•"/>
            </a:pPr>
            <a:r>
              <a:rPr lang="en-US" sz="2800">
                <a:solidFill>
                  <a:schemeClr val="tx1">
                    <a:lumMod val="95000"/>
                  </a:schemeClr>
                </a:solidFill>
              </a:rPr>
              <a:t>viewing </a:t>
            </a:r>
            <a:endParaRPr lang="en-US" sz="2800" i="1">
              <a:solidFill>
                <a:schemeClr val="tx1">
                  <a:lumMod val="95000"/>
                </a:schemeClr>
              </a:solidFill>
            </a:endParaRPr>
          </a:p>
        </p:txBody>
      </p:sp>
      <p:sp>
        <p:nvSpPr>
          <p:cNvPr id="115717"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9FCF7AE4-C96C-C84E-B447-CE4C91B9096F}" type="slidenum">
              <a:rPr lang="en-US">
                <a:latin typeface="Arial" pitchFamily="-103" charset="0"/>
                <a:ea typeface="ＭＳ Ｐゴシック" pitchFamily="-103" charset="-128"/>
                <a:cs typeface="ＭＳ Ｐゴシック" pitchFamily="-103" charset="-128"/>
              </a:rPr>
              <a:pPr/>
              <a:t>8</a:t>
            </a:fld>
            <a:endParaRPr lang="en-US">
              <a:latin typeface="Arial" pitchFamily="-103" charset="0"/>
              <a:ea typeface="ＭＳ Ｐゴシック" pitchFamily="-103" charset="-128"/>
              <a:cs typeface="ＭＳ Ｐゴシック" pitchFamily="-103" charset="-128"/>
            </a:endParaRPr>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896443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394711" y="136525"/>
            <a:ext cx="8457189" cy="1038225"/>
          </a:xfrm>
          <a:prstGeom prst="rect">
            <a:avLst/>
          </a:prstGeom>
          <a:solidFill>
            <a:schemeClr val="accent1"/>
          </a:solidFill>
        </p:spPr>
        <p:txBody>
          <a:bodyPr anchor="ctr">
            <a:normAutofit fontScale="97500"/>
          </a:bodyPr>
          <a:lstStyle/>
          <a:p>
            <a:pPr algn="ctr" eaLnBrk="1" fontAlgn="auto" hangingPunct="1">
              <a:spcAft>
                <a:spcPts val="0"/>
              </a:spcAft>
              <a:defRPr/>
            </a:pPr>
            <a:r>
              <a:rPr lang="en-US" sz="4400">
                <a:solidFill>
                  <a:schemeClr val="tx1">
                    <a:lumMod val="95000"/>
                  </a:schemeClr>
                </a:solidFill>
                <a:latin typeface="+mj-lt"/>
                <a:ea typeface="+mj-ea"/>
                <a:cs typeface="+mj-cs"/>
              </a:rPr>
              <a:t>Ask the Questions — </a:t>
            </a:r>
            <a:r>
              <a:rPr lang="en-US" sz="3600">
                <a:solidFill>
                  <a:schemeClr val="tx1">
                    <a:lumMod val="95000"/>
                  </a:schemeClr>
                </a:solidFill>
                <a:latin typeface="+mj-lt"/>
                <a:ea typeface="+mj-ea"/>
                <a:cs typeface="+mj-cs"/>
              </a:rPr>
              <a:t>Write the Story</a:t>
            </a:r>
            <a:endParaRPr lang="en-US" sz="4400">
              <a:solidFill>
                <a:schemeClr val="tx1">
                  <a:lumMod val="95000"/>
                </a:schemeClr>
              </a:solidFill>
              <a:latin typeface="+mj-lt"/>
              <a:ea typeface="+mj-ea"/>
              <a:cs typeface="+mj-cs"/>
            </a:endParaRPr>
          </a:p>
        </p:txBody>
      </p:sp>
      <p:pic>
        <p:nvPicPr>
          <p:cNvPr id="117763" name="Picture 7" descr="mali-liesse-620x411.jpg"/>
          <p:cNvPicPr>
            <a:picLocks noChangeAspect="1"/>
          </p:cNvPicPr>
          <p:nvPr/>
        </p:nvPicPr>
        <p:blipFill>
          <a:blip r:embed="rId3"/>
          <a:srcRect/>
          <a:stretch>
            <a:fillRect/>
          </a:stretch>
        </p:blipFill>
        <p:spPr bwMode="auto">
          <a:xfrm>
            <a:off x="1141413" y="1384300"/>
            <a:ext cx="6772275" cy="4489450"/>
          </a:xfrm>
          <a:prstGeom prst="rect">
            <a:avLst/>
          </a:prstGeom>
          <a:noFill/>
          <a:ln w="9525">
            <a:noFill/>
            <a:miter lim="800000"/>
            <a:headEnd/>
            <a:tailEnd/>
          </a:ln>
        </p:spPr>
      </p:pic>
      <p:sp>
        <p:nvSpPr>
          <p:cNvPr id="117764" name="TextBox 9"/>
          <p:cNvSpPr txBox="1">
            <a:spLocks noChangeArrowheads="1"/>
          </p:cNvSpPr>
          <p:nvPr/>
        </p:nvSpPr>
        <p:spPr bwMode="auto">
          <a:xfrm>
            <a:off x="203200" y="6083300"/>
            <a:ext cx="8648700" cy="338138"/>
          </a:xfrm>
          <a:prstGeom prst="rect">
            <a:avLst/>
          </a:prstGeom>
          <a:noFill/>
          <a:ln w="9525">
            <a:noFill/>
            <a:miter lim="800000"/>
            <a:headEnd/>
            <a:tailEnd/>
          </a:ln>
        </p:spPr>
        <p:txBody>
          <a:bodyPr>
            <a:prstTxWarp prst="textNoShape">
              <a:avLst/>
            </a:prstTxWarp>
            <a:spAutoFit/>
          </a:bodyPr>
          <a:lstStyle/>
          <a:p>
            <a:pPr algn="ctr"/>
            <a:r>
              <a:rPr lang="en-US" sz="1600"/>
              <a:t>http://1jour1actu.com/monde/lecture-d-image-enfants-bonheur-mali</a:t>
            </a:r>
          </a:p>
        </p:txBody>
      </p:sp>
      <p:sp>
        <p:nvSpPr>
          <p:cNvPr id="117765"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F6686C10-0C90-1D40-86B1-B44EE29E37E1}" type="slidenum">
              <a:rPr lang="en-US">
                <a:latin typeface="Arial" pitchFamily="-103" charset="0"/>
                <a:ea typeface="ＭＳ Ｐゴシック" pitchFamily="-103" charset="-128"/>
                <a:cs typeface="ＭＳ Ｐゴシック" pitchFamily="-103" charset="-128"/>
              </a:rPr>
              <a:pPr/>
              <a:t>9</a:t>
            </a:fld>
            <a:endParaRPr lang="en-US">
              <a:latin typeface="Arial" pitchFamily="-103" charset="0"/>
              <a:ea typeface="ＭＳ Ｐゴシック" pitchFamily="-103" charset="-128"/>
              <a:cs typeface="ＭＳ Ｐゴシック" pitchFamily="-103" charset="-128"/>
            </a:endParaRPr>
          </a:p>
        </p:txBody>
      </p:sp>
      <p:sp>
        <p:nvSpPr>
          <p:cNvPr id="9" name="Footer Placeholder 8"/>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4587772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7307</TotalTime>
  <Words>2394</Words>
  <Application>Microsoft Macintosh PowerPoint</Application>
  <PresentationFormat>On-screen Show (4:3)</PresentationFormat>
  <Paragraphs>489</Paragraphs>
  <Slides>52</Slides>
  <Notes>27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52</vt:i4>
      </vt:variant>
    </vt:vector>
  </HeadingPairs>
  <TitlesOfParts>
    <vt:vector size="63" baseType="lpstr">
      <vt:lpstr>Calibri</vt:lpstr>
      <vt:lpstr>Cambria</vt:lpstr>
      <vt:lpstr>Century Gothic</vt:lpstr>
      <vt:lpstr>Corbel</vt:lpstr>
      <vt:lpstr>Georgia</vt:lpstr>
      <vt:lpstr>HGｺﾞｼｯｸM</vt:lpstr>
      <vt:lpstr>ＭＳ Ｐゴシック</vt:lpstr>
      <vt:lpstr>Times New Roman</vt:lpstr>
      <vt:lpstr>Wingdings</vt:lpstr>
      <vt:lpstr>Arial</vt:lpstr>
      <vt:lpstr>Depth</vt:lpstr>
      <vt:lpstr> Presentational Mode</vt:lpstr>
      <vt:lpstr>Presentational Communication….</vt:lpstr>
      <vt:lpstr>Writers consume more than they produce.</vt:lpstr>
      <vt:lpstr>Inquiry should inform writing throughout the process</vt:lpstr>
      <vt:lpstr>Target Percentage Distribution of  NAEP writing tasks</vt:lpstr>
      <vt:lpstr>6 + 1 Traits of Writing Ruth Culham</vt:lpstr>
      <vt:lpstr>PowerPoint Presentation</vt:lpstr>
      <vt:lpstr>PowerPoint Presentation</vt:lpstr>
      <vt:lpstr>PowerPoint Presentation</vt:lpstr>
      <vt:lpstr>Une carte postale arrive 72 ans plus tard Mardi 1 septembre, 06h16</vt:lpstr>
      <vt:lpstr>Sentence Fluency</vt:lpstr>
      <vt:lpstr>Write 5 sentences about summer…..</vt:lpstr>
      <vt:lpstr>Teach transitions</vt:lpstr>
      <vt:lpstr>Building Blocks</vt:lpstr>
      <vt:lpstr>Organization</vt:lpstr>
      <vt:lpstr>An unusual event…..</vt:lpstr>
      <vt:lpstr>PowerPoint Presentation</vt:lpstr>
      <vt:lpstr>PowerPoint Presentation</vt:lpstr>
      <vt:lpstr>Expand a Headline</vt:lpstr>
      <vt:lpstr>PowerPoint Presentation</vt:lpstr>
      <vt:lpstr>PowerPoint Presentation</vt:lpstr>
      <vt:lpstr>Conventions</vt:lpstr>
      <vt:lpstr>Great Art of France: Virtual Visits</vt:lpstr>
      <vt:lpstr>Yesterday – Today - Tomorrow</vt:lpstr>
      <vt:lpstr>PowerPoint Presentation</vt:lpstr>
      <vt:lpstr>Evaluative or Descriptive Feedback</vt:lpstr>
      <vt:lpstr>How organized is my writing?</vt:lpstr>
      <vt:lpstr>Brainstorm</vt:lpstr>
      <vt:lpstr>Collaborative Writing</vt:lpstr>
      <vt:lpstr>Using Rubrics with Students</vt:lpstr>
      <vt:lpstr>PowerPoint Presentation</vt:lpstr>
      <vt:lpstr>Composition Correction Reference Sheet</vt:lpstr>
      <vt:lpstr>Composition Correction Chart</vt:lpstr>
      <vt:lpstr>PowerPoint Presentation</vt:lpstr>
      <vt:lpstr>PowerPoint Presentation</vt:lpstr>
      <vt:lpstr>Focus – Elevating the Essentials Mike Schmoker</vt:lpstr>
      <vt:lpstr>PowerPoint Presentation</vt:lpstr>
      <vt:lpstr>PowerPoint Presentation</vt:lpstr>
      <vt:lpstr>PowerPoint Presentation</vt:lpstr>
      <vt:lpstr>PowerPoint Presentation</vt:lpstr>
      <vt:lpstr>PowerPoint Presentation</vt:lpstr>
      <vt:lpstr>PowerPoint Presentation</vt:lpstr>
      <vt:lpstr>Getting the most out of a text</vt:lpstr>
      <vt:lpstr>Comment préparer la ratatouille?</vt:lpstr>
      <vt:lpstr>Tu aimes la ratatouille?</vt:lpstr>
      <vt:lpstr>PowerPoint Presentation</vt:lpstr>
      <vt:lpstr>PowerPoint Presentation</vt:lpstr>
      <vt:lpstr>PowerPoint Presentation</vt:lpstr>
      <vt:lpstr>Think – Write – Pair – Share</vt:lpstr>
      <vt:lpstr>PowerPoint Presentation</vt:lpstr>
      <vt:lpstr>PowerPoint Presentation</vt:lpstr>
      <vt:lpstr>Thank You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Laura</cp:lastModifiedBy>
  <cp:revision>335</cp:revision>
  <cp:lastPrinted>2016-02-08T18:00:23Z</cp:lastPrinted>
  <dcterms:created xsi:type="dcterms:W3CDTF">2016-01-24T15:16:01Z</dcterms:created>
  <dcterms:modified xsi:type="dcterms:W3CDTF">2016-11-04T22:11:59Z</dcterms:modified>
</cp:coreProperties>
</file>